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30" r:id="rId3"/>
    <p:sldId id="335" r:id="rId4"/>
    <p:sldId id="361" r:id="rId5"/>
    <p:sldId id="256" r:id="rId6"/>
    <p:sldId id="331" r:id="rId7"/>
    <p:sldId id="333" r:id="rId8"/>
    <p:sldId id="338" r:id="rId9"/>
    <p:sldId id="300" r:id="rId10"/>
    <p:sldId id="393" r:id="rId11"/>
    <p:sldId id="390" r:id="rId12"/>
    <p:sldId id="308" r:id="rId13"/>
    <p:sldId id="391" r:id="rId14"/>
    <p:sldId id="392" r:id="rId15"/>
    <p:sldId id="343" r:id="rId16"/>
    <p:sldId id="340" r:id="rId17"/>
    <p:sldId id="376" r:id="rId18"/>
    <p:sldId id="382" r:id="rId19"/>
    <p:sldId id="394" r:id="rId20"/>
    <p:sldId id="297" r:id="rId21"/>
    <p:sldId id="341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ł Czarnogórski" initials="MC" lastIdx="0" clrIdx="0">
    <p:extLst>
      <p:ext uri="{19B8F6BF-5375-455C-9EA6-DF929625EA0E}">
        <p15:presenceInfo xmlns:p15="http://schemas.microsoft.com/office/powerpoint/2012/main" userId="Michał Czarnogór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5A765-58BB-42DD-A631-115FA2752926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37EF6-C774-41DE-B3A8-FD0D752A3B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05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4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82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00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77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37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64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03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8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60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68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11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0B4B-2B72-4769-AEB0-8851C3A9A3B9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AAAC0-9840-4F40-BA44-4FDC33E4CB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53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97854B-23AE-4D6E-8583-C137B4308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b="1" dirty="0"/>
              <a:t>Dokumentacja przedkliniczna jako źródło wiedzy niezbędnej do rozpoczęcia badania klinicznego</a:t>
            </a:r>
            <a:r>
              <a:rPr lang="pl-PL" b="1" dirty="0"/>
              <a:t>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7087BC5-8FEE-4759-912F-5A0335500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Michał Czarnogórski</a:t>
            </a:r>
          </a:p>
          <a:p>
            <a:r>
              <a:rPr lang="pl-PL" dirty="0"/>
              <a:t>04.11.2019</a:t>
            </a:r>
          </a:p>
        </p:txBody>
      </p:sp>
    </p:spTree>
    <p:extLst>
      <p:ext uri="{BB962C8B-B14F-4D97-AF65-F5344CB8AC3E}">
        <p14:creationId xmlns:p14="http://schemas.microsoft.com/office/powerpoint/2010/main" val="189610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stopki 2">
            <a:extLst>
              <a:ext uri="{FF2B5EF4-FFF2-40B4-BE49-F238E27FC236}">
                <a16:creationId xmlns:a16="http://schemas.microsoft.com/office/drawing/2014/main" id="{B51C8436-7016-4BD3-8A2A-FC8D75410AB1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20483" name="Symbol zastępczy numeru slajdu 3">
            <a:extLst>
              <a:ext uri="{FF2B5EF4-FFF2-40B4-BE49-F238E27FC236}">
                <a16:creationId xmlns:a16="http://schemas.microsoft.com/office/drawing/2014/main" id="{1E39EBFD-13FE-475A-9CE8-B399C46C83E9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2A3EFE97-3C47-40B0-941C-B96EDE12B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707" y="12949"/>
            <a:ext cx="86407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Główne rodzaje badań nieklinicznych – oryginalne produkty lecznicze/nowe substancje czynne</a:t>
            </a: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74EBBF0A-74A7-4AD7-983F-7C21A71E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707" y="1397944"/>
            <a:ext cx="8497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l-PL" altLang="pl-PL" sz="2400" dirty="0"/>
              <a:t> Farmakokinetyka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B7FF63F-D3A2-4E62-BA96-04E7E59D11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9" y="4767560"/>
            <a:ext cx="6160132" cy="209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548E390-F41B-4E92-BEFB-72665883FD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9" y="2022947"/>
            <a:ext cx="399097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4ED8290-9770-4939-A8BB-820042B55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73" y="1352404"/>
            <a:ext cx="5606601" cy="48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stopki 2">
            <a:extLst>
              <a:ext uri="{FF2B5EF4-FFF2-40B4-BE49-F238E27FC236}">
                <a16:creationId xmlns:a16="http://schemas.microsoft.com/office/drawing/2014/main" id="{7C28E29E-6A75-4010-A703-E1C9A169A725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74755" name="Symbol zastępczy numeru slajdu 3">
            <a:extLst>
              <a:ext uri="{FF2B5EF4-FFF2-40B4-BE49-F238E27FC236}">
                <a16:creationId xmlns:a16="http://schemas.microsoft.com/office/drawing/2014/main" id="{458E0BE4-521C-4E71-AF18-B82816D88A30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74756" name="Rectangle 7">
            <a:extLst>
              <a:ext uri="{FF2B5EF4-FFF2-40B4-BE49-F238E27FC236}">
                <a16:creationId xmlns:a16="http://schemas.microsoft.com/office/drawing/2014/main" id="{FAD45839-6A88-4240-8F7A-A7A2EFE02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60350"/>
            <a:ext cx="86407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Główne rodzaje badań nieklinicznych – produkty lecznicze zawierające znane substancje czynne</a:t>
            </a: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643D9149-CDC8-4C7C-ADF0-E34A63E1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276475"/>
            <a:ext cx="84978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l-PL" altLang="pl-PL" sz="3200" b="1"/>
              <a:t>Tolerancja miejscowa,</a:t>
            </a:r>
          </a:p>
          <a:p>
            <a:pPr eaLnBrk="1" hangingPunct="1">
              <a:buFontTx/>
              <a:buChar char="-"/>
            </a:pPr>
            <a:r>
              <a:rPr lang="pl-PL" altLang="pl-PL" sz="3200" b="1"/>
              <a:t>Immunogenność,</a:t>
            </a:r>
          </a:p>
          <a:p>
            <a:pPr eaLnBrk="1" hangingPunct="1">
              <a:buFontTx/>
              <a:buChar char="-"/>
            </a:pPr>
            <a:r>
              <a:rPr lang="pl-PL" altLang="pl-PL" sz="3200" b="1"/>
              <a:t>Fototoksyczność,</a:t>
            </a:r>
          </a:p>
          <a:p>
            <a:pPr eaLnBrk="1" hangingPunct="1">
              <a:buFontTx/>
              <a:buChar char="-"/>
            </a:pPr>
            <a:r>
              <a:rPr lang="pl-PL" altLang="pl-PL" sz="3200" b="1"/>
              <a:t>Toksykologia zanieczyszczeń,</a:t>
            </a:r>
          </a:p>
          <a:p>
            <a:pPr eaLnBrk="1" hangingPunct="1">
              <a:buFontTx/>
              <a:buChar char="-"/>
            </a:pPr>
            <a:r>
              <a:rPr lang="pl-PL" altLang="pl-PL" sz="3200" b="1"/>
              <a:t>Równoważność terapeutyczna/farmakokinetyka.</a:t>
            </a:r>
          </a:p>
        </p:txBody>
      </p:sp>
    </p:spTree>
    <p:extLst>
      <p:ext uri="{BB962C8B-B14F-4D97-AF65-F5344CB8AC3E}">
        <p14:creationId xmlns:p14="http://schemas.microsoft.com/office/powerpoint/2010/main" val="64955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stopki 2">
            <a:extLst>
              <a:ext uri="{FF2B5EF4-FFF2-40B4-BE49-F238E27FC236}">
                <a16:creationId xmlns:a16="http://schemas.microsoft.com/office/drawing/2014/main" id="{777D485D-8E7B-49C3-945B-7725C6972C54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21507" name="Symbol zastępczy numeru slajdu 3">
            <a:extLst>
              <a:ext uri="{FF2B5EF4-FFF2-40B4-BE49-F238E27FC236}">
                <a16:creationId xmlns:a16="http://schemas.microsoft.com/office/drawing/2014/main" id="{BF994DBE-6E6C-4874-AB8E-2EA4508199A4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21509" name="pole tekstowe 7">
            <a:extLst>
              <a:ext uri="{FF2B5EF4-FFF2-40B4-BE49-F238E27FC236}">
                <a16:creationId xmlns:a16="http://schemas.microsoft.com/office/drawing/2014/main" id="{A57145D1-CF5A-4738-99AA-4EF0669C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626"/>
            <a:ext cx="764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4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55BE4A90-2DF4-4A32-96B1-A6FC5539A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25538"/>
            <a:ext cx="8785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Sposób prowadzenia badań - zalecenia ogólne</a:t>
            </a:r>
          </a:p>
        </p:txBody>
      </p:sp>
      <p:sp>
        <p:nvSpPr>
          <p:cNvPr id="131081" name="Text Box 9">
            <a:extLst>
              <a:ext uri="{FF2B5EF4-FFF2-40B4-BE49-F238E27FC236}">
                <a16:creationId xmlns:a16="http://schemas.microsoft.com/office/drawing/2014/main" id="{2678F54E-C328-40C8-8AAB-7C979F53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1839914"/>
            <a:ext cx="8324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/>
              <a:t>Cele badań toksyczności ostrej (podawanie jednorazowe):</a:t>
            </a:r>
          </a:p>
          <a:p>
            <a:pPr eaLnBrk="1" hangingPunct="1"/>
            <a:r>
              <a:rPr lang="pl-PL" altLang="pl-PL" sz="2000"/>
              <a:t>- określenie dawek do następnych badań nieklinicznych,</a:t>
            </a:r>
          </a:p>
          <a:p>
            <a:pPr eaLnBrk="1" hangingPunct="1">
              <a:buFontTx/>
              <a:buChar char="-"/>
            </a:pPr>
            <a:r>
              <a:rPr lang="pl-PL" altLang="pl-PL" sz="2000"/>
              <a:t> identyfikacja (i ew. odrzucenie) substancji o bardzo dużej toksyczności,</a:t>
            </a:r>
          </a:p>
          <a:p>
            <a:pPr eaLnBrk="1" hangingPunct="1">
              <a:buFontTx/>
              <a:buChar char="-"/>
            </a:pPr>
            <a:r>
              <a:rPr lang="pl-PL" altLang="pl-PL" sz="2000"/>
              <a:t> identyfikacja narządów docelowych dla działania toksycznego.</a:t>
            </a:r>
          </a:p>
        </p:txBody>
      </p:sp>
      <p:sp>
        <p:nvSpPr>
          <p:cNvPr id="131083" name="Text Box 11">
            <a:extLst>
              <a:ext uri="{FF2B5EF4-FFF2-40B4-BE49-F238E27FC236}">
                <a16:creationId xmlns:a16="http://schemas.microsoft.com/office/drawing/2014/main" id="{147C9875-47DA-44DF-8473-93A11FFF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4" y="3351214"/>
            <a:ext cx="82327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/>
              <a:t>Cele badań toksyczności przewlekłej (podawanie wielokrotne):</a:t>
            </a:r>
          </a:p>
          <a:p>
            <a:pPr eaLnBrk="1" hangingPunct="1"/>
            <a:r>
              <a:rPr lang="pl-PL" altLang="pl-PL" sz="2000"/>
              <a:t>- wyznaczanie dawek do następnych badań nieklinicznych i klinicznych,</a:t>
            </a:r>
          </a:p>
          <a:p>
            <a:pPr eaLnBrk="1" hangingPunct="1"/>
            <a:r>
              <a:rPr lang="pl-PL" altLang="pl-PL" sz="2000"/>
              <a:t>- dalsza identyfikacja narządów docelowych dla działania toksycznego,</a:t>
            </a:r>
          </a:p>
          <a:p>
            <a:pPr eaLnBrk="1" hangingPunct="1">
              <a:buFontTx/>
              <a:buChar char="-"/>
            </a:pPr>
            <a:r>
              <a:rPr lang="pl-PL" altLang="pl-PL" sz="2000"/>
              <a:t> ocena ryzyka kumulacji,</a:t>
            </a:r>
          </a:p>
          <a:p>
            <a:pPr eaLnBrk="1" hangingPunct="1">
              <a:buFontTx/>
              <a:buChar char="-"/>
            </a:pPr>
            <a:r>
              <a:rPr lang="pl-PL" altLang="pl-PL" sz="2000"/>
              <a:t> wyznaczanie parametrów farmakokinetycznych,</a:t>
            </a:r>
          </a:p>
          <a:p>
            <a:pPr eaLnBrk="1" hangingPunct="1">
              <a:buFontTx/>
              <a:buChar char="-"/>
            </a:pPr>
            <a:r>
              <a:rPr lang="pl-PL" altLang="pl-PL" sz="2000"/>
              <a:t> ocena odwracalności działania toksycznego,</a:t>
            </a:r>
          </a:p>
          <a:p>
            <a:pPr eaLnBrk="1" hangingPunct="1">
              <a:buFontTx/>
              <a:buChar char="-"/>
            </a:pPr>
            <a:r>
              <a:rPr lang="pl-PL" altLang="pl-PL" sz="2000"/>
              <a:t> identyfikacja potencjalnych kancerogenów.</a:t>
            </a:r>
          </a:p>
        </p:txBody>
      </p:sp>
    </p:spTree>
    <p:extLst>
      <p:ext uri="{BB962C8B-B14F-4D97-AF65-F5344CB8AC3E}">
        <p14:creationId xmlns:p14="http://schemas.microsoft.com/office/powerpoint/2010/main" val="33866475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stopki 2">
            <a:extLst>
              <a:ext uri="{FF2B5EF4-FFF2-40B4-BE49-F238E27FC236}">
                <a16:creationId xmlns:a16="http://schemas.microsoft.com/office/drawing/2014/main" id="{B51C8436-7016-4BD3-8A2A-FC8D75410AB1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20483" name="Symbol zastępczy numeru slajdu 3">
            <a:extLst>
              <a:ext uri="{FF2B5EF4-FFF2-40B4-BE49-F238E27FC236}">
                <a16:creationId xmlns:a16="http://schemas.microsoft.com/office/drawing/2014/main" id="{1E39EBFD-13FE-475A-9CE8-B399C46C83E9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74EBBF0A-74A7-4AD7-983F-7C21A71E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970" y="1499295"/>
            <a:ext cx="849788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l-PL" altLang="pl-PL" sz="2400" dirty="0"/>
              <a:t> </a:t>
            </a:r>
            <a:r>
              <a:rPr lang="pl-PL" altLang="pl-PL" sz="3200" b="1" dirty="0" err="1"/>
              <a:t>Toksykokinetyka</a:t>
            </a:r>
            <a:r>
              <a:rPr lang="pl-PL" altLang="pl-PL" sz="3200" b="1" dirty="0"/>
              <a:t>: ważne jest porównanie ekspozycji (AUC) a nie samych dawek,</a:t>
            </a:r>
          </a:p>
          <a:p>
            <a:pPr eaLnBrk="1" hangingPunct="1">
              <a:buFontTx/>
              <a:buChar char="-"/>
            </a:pPr>
            <a:r>
              <a:rPr lang="pl-PL" altLang="pl-PL" sz="3200" b="1" dirty="0"/>
              <a:t> Porównanie dawek bez ujęcia kinetycznego może prowadzić do fałszywych wniosków,</a:t>
            </a:r>
          </a:p>
          <a:p>
            <a:pPr eaLnBrk="1" hangingPunct="1">
              <a:buFontTx/>
              <a:buChar char="-"/>
            </a:pPr>
            <a:r>
              <a:rPr lang="pl-PL" altLang="pl-PL" sz="3200" b="1" dirty="0"/>
              <a:t> </a:t>
            </a:r>
            <a:r>
              <a:rPr lang="pl-PL" altLang="pl-PL" sz="3200" b="1" dirty="0">
                <a:solidFill>
                  <a:srgbClr val="FF0000"/>
                </a:solidFill>
              </a:rPr>
              <a:t>Margines bezpieczeństwa wyznacza się na podstawie pomiaru ekspozycji a nie samych dawek!!!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D0C391C-D5A3-464E-BE93-A3772A72C8E3}"/>
              </a:ext>
            </a:extLst>
          </p:cNvPr>
          <p:cNvSpPr/>
          <p:nvPr/>
        </p:nvSpPr>
        <p:spPr>
          <a:xfrm>
            <a:off x="594804" y="514904"/>
            <a:ext cx="10679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600" b="1" u="sng" dirty="0"/>
              <a:t>Sposób prowadzenia badań - zalecenia ogólne</a:t>
            </a:r>
          </a:p>
        </p:txBody>
      </p:sp>
    </p:spTree>
    <p:extLst>
      <p:ext uri="{BB962C8B-B14F-4D97-AF65-F5344CB8AC3E}">
        <p14:creationId xmlns:p14="http://schemas.microsoft.com/office/powerpoint/2010/main" val="243375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stopki 2">
            <a:extLst>
              <a:ext uri="{FF2B5EF4-FFF2-40B4-BE49-F238E27FC236}">
                <a16:creationId xmlns:a16="http://schemas.microsoft.com/office/drawing/2014/main" id="{B51C8436-7016-4BD3-8A2A-FC8D75410AB1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20483" name="Symbol zastępczy numeru slajdu 3">
            <a:extLst>
              <a:ext uri="{FF2B5EF4-FFF2-40B4-BE49-F238E27FC236}">
                <a16:creationId xmlns:a16="http://schemas.microsoft.com/office/drawing/2014/main" id="{1E39EBFD-13FE-475A-9CE8-B399C46C83E9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74EBBF0A-74A7-4AD7-983F-7C21A71E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970" y="1499295"/>
            <a:ext cx="849788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l-PL" altLang="pl-PL" sz="2400" dirty="0"/>
              <a:t> </a:t>
            </a:r>
            <a:r>
              <a:rPr lang="pl-PL" altLang="pl-PL" sz="3200" b="1" dirty="0"/>
              <a:t>Im większa jest wielokrotność ekspozycji (AUC) związanej z dawką NOAEL wyznaczoną w badaniach nieklinicznych w stosunku do ekspozycji klinicznej, tym większy jest margines bezpieczeństwa i tym większe szanse na akceptowalny profil bezpieczeństwa badanego produktu,</a:t>
            </a:r>
          </a:p>
          <a:p>
            <a:pPr eaLnBrk="1" hangingPunct="1">
              <a:buFontTx/>
              <a:buChar char="-"/>
            </a:pPr>
            <a:r>
              <a:rPr lang="pl-PL" altLang="pl-PL" sz="3200" b="1" dirty="0"/>
              <a:t> Ideałem jest dopuszczanie do obrotu leków o marginesie bezpieczeństwa &gt;1 (co najmniej kilkanaście-kilkadziesiąt razy)</a:t>
            </a:r>
          </a:p>
          <a:p>
            <a:pPr eaLnBrk="1" hangingPunct="1"/>
            <a:endParaRPr lang="pl-PL" altLang="pl-PL" sz="3200" b="1" dirty="0">
              <a:solidFill>
                <a:srgbClr val="FF0000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D0C391C-D5A3-464E-BE93-A3772A72C8E3}"/>
              </a:ext>
            </a:extLst>
          </p:cNvPr>
          <p:cNvSpPr/>
          <p:nvPr/>
        </p:nvSpPr>
        <p:spPr>
          <a:xfrm>
            <a:off x="594804" y="514904"/>
            <a:ext cx="10679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600" b="1" u="sng" dirty="0"/>
              <a:t>Sposób prowadzenia badań - zalecenia ogólne</a:t>
            </a:r>
          </a:p>
        </p:txBody>
      </p:sp>
    </p:spTree>
    <p:extLst>
      <p:ext uri="{BB962C8B-B14F-4D97-AF65-F5344CB8AC3E}">
        <p14:creationId xmlns:p14="http://schemas.microsoft.com/office/powerpoint/2010/main" val="270200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stopki 2">
            <a:extLst>
              <a:ext uri="{FF2B5EF4-FFF2-40B4-BE49-F238E27FC236}">
                <a16:creationId xmlns:a16="http://schemas.microsoft.com/office/drawing/2014/main" id="{B3E4D111-1F5B-4793-A616-FB750ABC6192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16387" name="Symbol zastępczy numeru slajdu 3">
            <a:extLst>
              <a:ext uri="{FF2B5EF4-FFF2-40B4-BE49-F238E27FC236}">
                <a16:creationId xmlns:a16="http://schemas.microsoft.com/office/drawing/2014/main" id="{B24EE497-BA67-4FA0-BE4A-7AF7E21472AF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9789C6-94FB-4A7E-99EF-AF9A239AE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125539"/>
            <a:ext cx="84248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Z jakich powodów substancja badana jest najczęściej odrzucana na wczesnych etapach rozwoju (badań)?</a:t>
            </a:r>
          </a:p>
        </p:txBody>
      </p:sp>
      <p:sp>
        <p:nvSpPr>
          <p:cNvPr id="171017" name="Rectangle 9">
            <a:extLst>
              <a:ext uri="{FF2B5EF4-FFF2-40B4-BE49-F238E27FC236}">
                <a16:creationId xmlns:a16="http://schemas.microsoft.com/office/drawing/2014/main" id="{767B3D43-D470-4BC7-9224-2AF917179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321875"/>
            <a:ext cx="74882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l-PL" altLang="pl-PL" sz="3200" dirty="0"/>
              <a:t>nieakceptowalna toksyczność (brak zadowalającej tolerancji),</a:t>
            </a:r>
          </a:p>
          <a:p>
            <a:pPr eaLnBrk="1" hangingPunct="1">
              <a:buFontTx/>
              <a:buChar char="-"/>
            </a:pPr>
            <a:r>
              <a:rPr lang="pl-PL" altLang="pl-PL" sz="3200" dirty="0"/>
              <a:t>brak skuteczności,</a:t>
            </a:r>
          </a:p>
          <a:p>
            <a:pPr eaLnBrk="1" hangingPunct="1">
              <a:buFontTx/>
              <a:buChar char="-"/>
            </a:pPr>
            <a:r>
              <a:rPr lang="pl-PL" altLang="pl-PL" sz="3200" dirty="0"/>
              <a:t>Inne problemy (np. kinetyczne).   </a:t>
            </a:r>
          </a:p>
        </p:txBody>
      </p:sp>
    </p:spTree>
    <p:extLst>
      <p:ext uri="{BB962C8B-B14F-4D97-AF65-F5344CB8AC3E}">
        <p14:creationId xmlns:p14="http://schemas.microsoft.com/office/powerpoint/2010/main" val="9014598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stopki 2">
            <a:extLst>
              <a:ext uri="{FF2B5EF4-FFF2-40B4-BE49-F238E27FC236}">
                <a16:creationId xmlns:a16="http://schemas.microsoft.com/office/drawing/2014/main" id="{95613DC6-9C37-4F3D-A8B1-E2CD7DCF969D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12291" name="Symbol zastępczy numeru slajdu 3">
            <a:extLst>
              <a:ext uri="{FF2B5EF4-FFF2-40B4-BE49-F238E27FC236}">
                <a16:creationId xmlns:a16="http://schemas.microsoft.com/office/drawing/2014/main" id="{3F38F752-AB0B-417B-8B63-B09CB32AC653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12293" name="pole tekstowe 7">
            <a:extLst>
              <a:ext uri="{FF2B5EF4-FFF2-40B4-BE49-F238E27FC236}">
                <a16:creationId xmlns:a16="http://schemas.microsoft.com/office/drawing/2014/main" id="{F6E751A0-DDFD-4ECA-B455-FF23AB4AB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626"/>
            <a:ext cx="764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4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B8BE98E9-3C11-47F3-B5B0-8DD41BA02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125538"/>
            <a:ext cx="8424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b="1" u="sng" dirty="0"/>
              <a:t>A mimo to…</a:t>
            </a:r>
          </a:p>
        </p:txBody>
      </p:sp>
      <p:sp>
        <p:nvSpPr>
          <p:cNvPr id="166921" name="Rectangle 9">
            <a:extLst>
              <a:ext uri="{FF2B5EF4-FFF2-40B4-BE49-F238E27FC236}">
                <a16:creationId xmlns:a16="http://schemas.microsoft.com/office/drawing/2014/main" id="{3549A343-0ED0-4F6D-8E5F-1D95F78A0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643063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b="1"/>
              <a:t>Ile leków cytostatycznych wycofano z obrotu z powodu ujawnienia działań toksycznych w okresie postmarketingowym?</a:t>
            </a:r>
          </a:p>
        </p:txBody>
      </p:sp>
      <p:sp>
        <p:nvSpPr>
          <p:cNvPr id="166922" name="Text Box 10">
            <a:extLst>
              <a:ext uri="{FF2B5EF4-FFF2-40B4-BE49-F238E27FC236}">
                <a16:creationId xmlns:a16="http://schemas.microsoft.com/office/drawing/2014/main" id="{B525E653-A9BD-49EF-82AE-5DC3E73F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928938"/>
            <a:ext cx="8208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400" b="1" dirty="0"/>
              <a:t>Niewiele, bo ostrość osądów na temat </a:t>
            </a:r>
            <a:r>
              <a:rPr lang="pl-PL" altLang="pl-PL" sz="2400" b="1" dirty="0" err="1"/>
              <a:t>toksycznosci</a:t>
            </a:r>
            <a:r>
              <a:rPr lang="pl-PL" altLang="pl-PL" sz="2400" b="1" dirty="0"/>
              <a:t> leku zawsze uwzględnia rodzaj wskazań, w jakich jest lub ma on być stosowany.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D2B7673-7DBD-4296-AC4F-3712BA7E9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4357689"/>
            <a:ext cx="8643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 dirty="0"/>
              <a:t>Przykład: </a:t>
            </a:r>
            <a:r>
              <a:rPr lang="pl-PL" altLang="pl-PL" sz="2000" i="1" dirty="0" err="1"/>
              <a:t>cisplatyna</a:t>
            </a:r>
            <a:r>
              <a:rPr lang="pl-PL" altLang="pl-PL" sz="2000" dirty="0"/>
              <a:t>, jeden z najbardziej toksycznych leków (również wśród leków przeciwnowotworowych), wciąż pozostaje w lecznictwie (margines bezpieczeństwa &lt;1). Istnieją też przykłady mniej oczywiste…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stopki 2">
            <a:extLst>
              <a:ext uri="{FF2B5EF4-FFF2-40B4-BE49-F238E27FC236}">
                <a16:creationId xmlns:a16="http://schemas.microsoft.com/office/drawing/2014/main" id="{5F54353C-C210-406C-824D-417AC7CE9550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57347" name="Symbol zastępczy numeru slajdu 3">
            <a:extLst>
              <a:ext uri="{FF2B5EF4-FFF2-40B4-BE49-F238E27FC236}">
                <a16:creationId xmlns:a16="http://schemas.microsoft.com/office/drawing/2014/main" id="{E56E78E3-BC63-4797-9F2C-A4447D5291A6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57349" name="pole tekstowe 7">
            <a:extLst>
              <a:ext uri="{FF2B5EF4-FFF2-40B4-BE49-F238E27FC236}">
                <a16:creationId xmlns:a16="http://schemas.microsoft.com/office/drawing/2014/main" id="{97F0FFFD-5315-4450-B58B-301E41AA3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626"/>
            <a:ext cx="764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4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1E11F26E-22D3-4EE8-B92F-81D8AB7B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125538"/>
            <a:ext cx="828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Podstawowe reguły prowadzenia badań – ochrona praw zwierząt</a:t>
            </a:r>
          </a:p>
        </p:txBody>
      </p:sp>
      <p:sp>
        <p:nvSpPr>
          <p:cNvPr id="57415" name="Rectangle 71">
            <a:extLst>
              <a:ext uri="{FF2B5EF4-FFF2-40B4-BE49-F238E27FC236}">
                <a16:creationId xmlns:a16="http://schemas.microsoft.com/office/drawing/2014/main" id="{E3D61A53-F8A5-4CE1-BE35-72768A99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667001"/>
            <a:ext cx="76327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pl-PL" altLang="pl-PL" sz="2000" b="1" dirty="0" err="1"/>
              <a:t>Replacement</a:t>
            </a:r>
            <a:r>
              <a:rPr lang="pl-PL" altLang="pl-PL" sz="2000" b="1" dirty="0"/>
              <a:t> of </a:t>
            </a:r>
            <a:r>
              <a:rPr lang="pl-PL" altLang="pl-PL" sz="2000" b="1" dirty="0" err="1"/>
              <a:t>animal</a:t>
            </a:r>
            <a:r>
              <a:rPr lang="pl-PL" altLang="pl-PL" sz="2000" b="1" dirty="0"/>
              <a:t> </a:t>
            </a:r>
            <a:r>
              <a:rPr lang="pl-PL" altLang="pl-PL" sz="2000" b="1" dirty="0" err="1"/>
              <a:t>studies</a:t>
            </a:r>
            <a:r>
              <a:rPr lang="pl-PL" altLang="pl-PL" sz="2000" b="1" dirty="0"/>
              <a:t> by in-vitro </a:t>
            </a:r>
            <a:r>
              <a:rPr lang="pl-PL" altLang="pl-PL" sz="2000" b="1" dirty="0" err="1"/>
              <a:t>models</a:t>
            </a:r>
            <a:endParaRPr lang="pl-PL" altLang="pl-PL" sz="2000" b="1" dirty="0"/>
          </a:p>
          <a:p>
            <a:pPr eaLnBrk="0" hangingPunct="0"/>
            <a:r>
              <a:rPr lang="pl-PL" altLang="pl-PL" sz="2000" dirty="0"/>
              <a:t>CPMP/SWP/728/95 </a:t>
            </a:r>
          </a:p>
          <a:p>
            <a:pPr eaLnBrk="0" hangingPunct="0"/>
            <a:endParaRPr lang="pl-PL" altLang="pl-PL" sz="2000" dirty="0"/>
          </a:p>
          <a:p>
            <a:pPr eaLnBrk="0" hangingPunct="0"/>
            <a:r>
              <a:rPr lang="pl-PL" altLang="pl-PL" sz="2000" b="1" dirty="0" err="1"/>
              <a:t>Council</a:t>
            </a:r>
            <a:r>
              <a:rPr lang="pl-PL" altLang="pl-PL" sz="2000" b="1" dirty="0"/>
              <a:t> Directive 86/609/EEC of 24 </a:t>
            </a:r>
            <a:r>
              <a:rPr lang="pl-PL" altLang="pl-PL" sz="2000" b="1" dirty="0" err="1"/>
              <a:t>November</a:t>
            </a:r>
            <a:r>
              <a:rPr lang="pl-PL" altLang="pl-PL" sz="2000" b="1" dirty="0"/>
              <a:t> 1986 on the </a:t>
            </a:r>
            <a:r>
              <a:rPr lang="pl-PL" altLang="pl-PL" sz="2000" b="1" dirty="0" err="1"/>
              <a:t>approximation</a:t>
            </a:r>
            <a:r>
              <a:rPr lang="pl-PL" altLang="pl-PL" sz="2000" b="1" dirty="0"/>
              <a:t> of </a:t>
            </a:r>
            <a:r>
              <a:rPr lang="pl-PL" altLang="pl-PL" sz="2000" b="1" dirty="0" err="1"/>
              <a:t>laws</a:t>
            </a:r>
            <a:r>
              <a:rPr lang="pl-PL" altLang="pl-PL" sz="2000" b="1" dirty="0"/>
              <a:t>, </a:t>
            </a:r>
            <a:r>
              <a:rPr lang="pl-PL" altLang="pl-PL" sz="2000" b="1" dirty="0" err="1"/>
              <a:t>regulations</a:t>
            </a:r>
            <a:r>
              <a:rPr lang="pl-PL" altLang="pl-PL" sz="2000" b="1" dirty="0"/>
              <a:t> and </a:t>
            </a:r>
            <a:r>
              <a:rPr lang="pl-PL" altLang="pl-PL" sz="2000" b="1" dirty="0" err="1"/>
              <a:t>administrative</a:t>
            </a:r>
            <a:r>
              <a:rPr lang="pl-PL" altLang="pl-PL" sz="2000" b="1" dirty="0"/>
              <a:t> </a:t>
            </a:r>
            <a:r>
              <a:rPr lang="pl-PL" altLang="pl-PL" sz="2000" b="1" dirty="0" err="1"/>
              <a:t>provisions</a:t>
            </a:r>
            <a:r>
              <a:rPr lang="pl-PL" altLang="pl-PL" sz="2000" b="1" dirty="0"/>
              <a:t> of the </a:t>
            </a:r>
            <a:r>
              <a:rPr lang="pl-PL" altLang="pl-PL" sz="2000" b="1" dirty="0" err="1"/>
              <a:t>Member</a:t>
            </a:r>
            <a:r>
              <a:rPr lang="pl-PL" altLang="pl-PL" sz="2000" b="1" dirty="0"/>
              <a:t> </a:t>
            </a:r>
            <a:r>
              <a:rPr lang="pl-PL" altLang="pl-PL" sz="2000" b="1" dirty="0" err="1"/>
              <a:t>States</a:t>
            </a:r>
            <a:r>
              <a:rPr lang="pl-PL" altLang="pl-PL" sz="2000" b="1" dirty="0"/>
              <a:t> </a:t>
            </a:r>
            <a:r>
              <a:rPr lang="pl-PL" altLang="pl-PL" sz="2000" b="1" dirty="0" err="1"/>
              <a:t>regarding</a:t>
            </a:r>
            <a:r>
              <a:rPr lang="pl-PL" altLang="pl-PL" sz="2000" b="1" dirty="0"/>
              <a:t> the </a:t>
            </a:r>
            <a:r>
              <a:rPr lang="pl-PL" altLang="pl-PL" sz="2000" b="1" dirty="0" err="1"/>
              <a:t>protection</a:t>
            </a:r>
            <a:r>
              <a:rPr lang="pl-PL" altLang="pl-PL" sz="2000" b="1" dirty="0"/>
              <a:t> of </a:t>
            </a:r>
            <a:r>
              <a:rPr lang="pl-PL" altLang="pl-PL" sz="2000" b="1" dirty="0" err="1"/>
              <a:t>animals</a:t>
            </a:r>
            <a:r>
              <a:rPr lang="pl-PL" altLang="pl-PL" sz="2000" b="1" dirty="0"/>
              <a:t> </a:t>
            </a:r>
            <a:r>
              <a:rPr lang="pl-PL" altLang="pl-PL" sz="2000" b="1" dirty="0" err="1"/>
              <a:t>used</a:t>
            </a:r>
            <a:r>
              <a:rPr lang="pl-PL" altLang="pl-PL" sz="2000" b="1" dirty="0"/>
              <a:t> for </a:t>
            </a:r>
            <a:r>
              <a:rPr lang="pl-PL" altLang="pl-PL" sz="2000" b="1" dirty="0" err="1"/>
              <a:t>experimental</a:t>
            </a:r>
            <a:r>
              <a:rPr lang="pl-PL" altLang="pl-PL" sz="2000" b="1" dirty="0"/>
              <a:t> and </a:t>
            </a:r>
            <a:r>
              <a:rPr lang="pl-PL" altLang="pl-PL" sz="2000" b="1" dirty="0" err="1"/>
              <a:t>other</a:t>
            </a:r>
            <a:r>
              <a:rPr lang="pl-PL" altLang="pl-PL" sz="2000" b="1" dirty="0"/>
              <a:t> </a:t>
            </a:r>
            <a:r>
              <a:rPr lang="pl-PL" altLang="pl-PL" sz="2000" b="1" dirty="0" err="1"/>
              <a:t>scientific</a:t>
            </a:r>
            <a:r>
              <a:rPr lang="pl-PL" altLang="pl-PL" sz="2000" b="1" dirty="0"/>
              <a:t> </a:t>
            </a:r>
            <a:r>
              <a:rPr lang="pl-PL" altLang="pl-PL" sz="2000" b="1" dirty="0" err="1"/>
              <a:t>purposes</a:t>
            </a:r>
            <a:r>
              <a:rPr lang="pl-PL" altLang="pl-PL" dirty="0"/>
              <a:t> </a:t>
            </a:r>
          </a:p>
          <a:p>
            <a:pPr eaLnBrk="0" hangingPunct="0"/>
            <a:endParaRPr lang="pl-PL" altLang="pl-PL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CAC843A-1408-4DC2-B318-AB01B968F1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sz="3700" u="sng" dirty="0">
                <a:latin typeface="Arial" panose="020B0604020202020204" pitchFamily="34" charset="0"/>
              </a:rPr>
              <a:t>Podstawowe reguły prowadzenia badań – ochrona praw zwierząt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6AD4F0D-91BE-49C9-8DC8-EB51F1C93F6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19288" y="1916113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pl-PL" altLang="pl-PL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pl-PL" altLang="pl-PL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pl-PL" altLang="pl-PL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b="1" dirty="0" err="1">
                <a:latin typeface="Arial" panose="020B0604020202020204" pitchFamily="34" charset="0"/>
              </a:rPr>
              <a:t>Rs</a:t>
            </a:r>
            <a:r>
              <a:rPr lang="pl-PL" altLang="pl-PL" b="1" dirty="0">
                <a:latin typeface="Arial" panose="020B0604020202020204" pitchFamily="34" charset="0"/>
              </a:rPr>
              <a:t> </a:t>
            </a:r>
            <a:r>
              <a:rPr lang="pl-PL" altLang="pl-PL" b="1" dirty="0" err="1">
                <a:latin typeface="Arial" panose="020B0604020202020204" pitchFamily="34" charset="0"/>
              </a:rPr>
              <a:t>Declaration</a:t>
            </a:r>
            <a:endParaRPr lang="pl-PL" altLang="pl-PL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dirty="0">
                <a:latin typeface="Arial" panose="020B0604020202020204" pitchFamily="34" charset="0"/>
              </a:rPr>
              <a:t>„…</a:t>
            </a:r>
            <a:r>
              <a:rPr lang="pl-PL" altLang="pl-PL" dirty="0" err="1">
                <a:latin typeface="Arial" panose="020B0604020202020204" pitchFamily="34" charset="0"/>
              </a:rPr>
              <a:t>All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industry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sectors</a:t>
            </a:r>
            <a:r>
              <a:rPr lang="pl-PL" altLang="pl-PL" dirty="0">
                <a:latin typeface="Arial" panose="020B0604020202020204" pitchFamily="34" charset="0"/>
              </a:rPr>
              <a:t>, </a:t>
            </a:r>
            <a:r>
              <a:rPr lang="pl-PL" altLang="pl-PL" dirty="0" err="1">
                <a:latin typeface="Arial" panose="020B0604020202020204" pitchFamily="34" charset="0"/>
              </a:rPr>
              <a:t>including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pharmaceuticals</a:t>
            </a:r>
            <a:r>
              <a:rPr lang="pl-PL" altLang="pl-PL" dirty="0">
                <a:latin typeface="Arial" panose="020B0604020202020204" pitchFamily="34" charset="0"/>
              </a:rPr>
              <a:t>, chemicals, cosmetics, </a:t>
            </a:r>
            <a:r>
              <a:rPr lang="pl-PL" altLang="pl-PL" dirty="0" err="1">
                <a:latin typeface="Arial" panose="020B0604020202020204" pitchFamily="34" charset="0"/>
              </a:rPr>
              <a:t>agrochemicals</a:t>
            </a:r>
            <a:r>
              <a:rPr lang="pl-PL" altLang="pl-PL" dirty="0">
                <a:latin typeface="Arial" panose="020B0604020202020204" pitchFamily="34" charset="0"/>
              </a:rPr>
              <a:t> and </a:t>
            </a:r>
            <a:r>
              <a:rPr lang="pl-PL" altLang="pl-PL" dirty="0" err="1">
                <a:latin typeface="Arial" panose="020B0604020202020204" pitchFamily="34" charset="0"/>
              </a:rPr>
              <a:t>foods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manufacturers</a:t>
            </a:r>
            <a:r>
              <a:rPr lang="pl-PL" altLang="pl-PL" dirty="0">
                <a:latin typeface="Arial" panose="020B0604020202020204" pitchFamily="34" charset="0"/>
              </a:rPr>
              <a:t>, </a:t>
            </a:r>
            <a:r>
              <a:rPr lang="pl-PL" altLang="pl-PL" dirty="0" err="1">
                <a:latin typeface="Arial" panose="020B0604020202020204" pitchFamily="34" charset="0"/>
              </a:rPr>
              <a:t>are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already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obliged</a:t>
            </a:r>
            <a:r>
              <a:rPr lang="pl-PL" altLang="pl-PL" dirty="0">
                <a:latin typeface="Arial" panose="020B0604020202020204" pitchFamily="34" charset="0"/>
              </a:rPr>
              <a:t> to </a:t>
            </a:r>
            <a:r>
              <a:rPr lang="pl-PL" altLang="pl-PL" dirty="0" err="1">
                <a:latin typeface="Arial" panose="020B0604020202020204" pitchFamily="34" charset="0"/>
              </a:rPr>
              <a:t>apply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available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methods</a:t>
            </a:r>
            <a:r>
              <a:rPr lang="pl-PL" altLang="pl-PL" dirty="0">
                <a:latin typeface="Arial" panose="020B0604020202020204" pitchFamily="34" charset="0"/>
              </a:rPr>
              <a:t> to </a:t>
            </a:r>
            <a:r>
              <a:rPr lang="pl-PL" altLang="pl-PL" dirty="0" err="1">
                <a:solidFill>
                  <a:srgbClr val="FF0000"/>
                </a:solidFill>
                <a:latin typeface="Arial" panose="020B0604020202020204" pitchFamily="34" charset="0"/>
              </a:rPr>
              <a:t>replace</a:t>
            </a:r>
            <a:r>
              <a:rPr lang="pl-PL" altLang="pl-PL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pl-PL" altLang="pl-PL" dirty="0" err="1">
                <a:solidFill>
                  <a:srgbClr val="FF0000"/>
                </a:solidFill>
                <a:latin typeface="Arial" panose="020B0604020202020204" pitchFamily="34" charset="0"/>
              </a:rPr>
              <a:t>reduce</a:t>
            </a:r>
            <a:r>
              <a:rPr lang="pl-PL" altLang="pl-PL" dirty="0">
                <a:solidFill>
                  <a:srgbClr val="FF0000"/>
                </a:solidFill>
                <a:latin typeface="Arial" panose="020B0604020202020204" pitchFamily="34" charset="0"/>
              </a:rPr>
              <a:t> and </a:t>
            </a:r>
            <a:r>
              <a:rPr lang="pl-PL" altLang="pl-PL" dirty="0" err="1">
                <a:solidFill>
                  <a:srgbClr val="FF0000"/>
                </a:solidFill>
                <a:latin typeface="Arial" panose="020B0604020202020204" pitchFamily="34" charset="0"/>
              </a:rPr>
              <a:t>refine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animal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use</a:t>
            </a:r>
            <a:r>
              <a:rPr lang="pl-PL" altLang="pl-PL" dirty="0">
                <a:latin typeface="Arial" panose="020B0604020202020204" pitchFamily="34" charset="0"/>
              </a:rPr>
              <a:t> (Three </a:t>
            </a:r>
            <a:r>
              <a:rPr lang="pl-PL" altLang="pl-PL" dirty="0" err="1">
                <a:latin typeface="Arial" panose="020B0604020202020204" pitchFamily="34" charset="0"/>
              </a:rPr>
              <a:t>Rs</a:t>
            </a:r>
            <a:r>
              <a:rPr lang="pl-PL" altLang="pl-PL" dirty="0">
                <a:latin typeface="Arial" panose="020B0604020202020204" pitchFamily="34" charset="0"/>
              </a:rPr>
              <a:t>) in </a:t>
            </a:r>
            <a:r>
              <a:rPr lang="pl-PL" altLang="pl-PL" dirty="0" err="1">
                <a:latin typeface="Arial" panose="020B0604020202020204" pitchFamily="34" charset="0"/>
              </a:rPr>
              <a:t>safety</a:t>
            </a:r>
            <a:r>
              <a:rPr lang="pl-PL" altLang="pl-PL" dirty="0">
                <a:latin typeface="Arial" panose="020B0604020202020204" pitchFamily="34" charset="0"/>
              </a:rPr>
              <a:t> and </a:t>
            </a:r>
            <a:r>
              <a:rPr lang="pl-PL" altLang="pl-PL" dirty="0" err="1">
                <a:latin typeface="Arial" panose="020B0604020202020204" pitchFamily="34" charset="0"/>
              </a:rPr>
              <a:t>efficacy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evaluations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under</a:t>
            </a:r>
            <a:r>
              <a:rPr lang="pl-PL" altLang="pl-PL" dirty="0">
                <a:latin typeface="Arial" panose="020B0604020202020204" pitchFamily="34" charset="0"/>
              </a:rPr>
              <a:t> the </a:t>
            </a:r>
            <a:r>
              <a:rPr lang="pl-PL" altLang="pl-PL" dirty="0" err="1">
                <a:latin typeface="Arial" panose="020B0604020202020204" pitchFamily="34" charset="0"/>
              </a:rPr>
              <a:t>existing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animal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protection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legislation</a:t>
            </a:r>
            <a:r>
              <a:rPr lang="pl-PL" altLang="pl-PL" dirty="0">
                <a:latin typeface="Arial" panose="020B0604020202020204" pitchFamily="34" charset="0"/>
              </a:rPr>
              <a:t> (Directive 86/609/EEC).”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F4D216B7-6D8C-4D8F-AC3F-334164B8E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64517" name="Picture 5" descr="epaa_logo">
            <a:extLst>
              <a:ext uri="{FF2B5EF4-FFF2-40B4-BE49-F238E27FC236}">
                <a16:creationId xmlns:a16="http://schemas.microsoft.com/office/drawing/2014/main" id="{027E7E29-DF12-4B52-9CEA-C9AA082F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99" y="1690688"/>
            <a:ext cx="3313112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00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stopki 2">
            <a:extLst>
              <a:ext uri="{FF2B5EF4-FFF2-40B4-BE49-F238E27FC236}">
                <a16:creationId xmlns:a16="http://schemas.microsoft.com/office/drawing/2014/main" id="{96708B50-9DDB-4EBB-BF2F-3F3E9057B99E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18435" name="Symbol zastępczy numeru slajdu 3">
            <a:extLst>
              <a:ext uri="{FF2B5EF4-FFF2-40B4-BE49-F238E27FC236}">
                <a16:creationId xmlns:a16="http://schemas.microsoft.com/office/drawing/2014/main" id="{24F9F60B-A0E3-4FD3-A3FF-9542853240A5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18437" name="pole tekstowe 7">
            <a:extLst>
              <a:ext uri="{FF2B5EF4-FFF2-40B4-BE49-F238E27FC236}">
                <a16:creationId xmlns:a16="http://schemas.microsoft.com/office/drawing/2014/main" id="{5C0BF7E6-31A7-4767-8480-982E262D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626"/>
            <a:ext cx="764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4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133D7B7F-F294-4D9F-8C5E-37851AC59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398562"/>
            <a:ext cx="8208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Struktura dokumentacji nieklinicznej badania klinicznego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F45A83EF-EF43-4217-AD0A-23A68F3DB00F}"/>
              </a:ext>
            </a:extLst>
          </p:cNvPr>
          <p:cNvSpPr>
            <a:spLocks noChangeArrowheads="1"/>
          </p:cNvSpPr>
          <p:nvPr/>
        </p:nvSpPr>
        <p:spPr bwMode="auto">
          <a:xfrm rot="13979235">
            <a:off x="8753757" y="1996330"/>
            <a:ext cx="360363" cy="499427"/>
          </a:xfrm>
          <a:prstGeom prst="upArrow">
            <a:avLst>
              <a:gd name="adj1" fmla="val 50784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33F1A-056C-4014-A262-FC7EDC5CF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1" y="2216372"/>
            <a:ext cx="748823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l-PL" altLang="pl-PL" sz="4800" dirty="0"/>
              <a:t>Broszura Badacza (IB)</a:t>
            </a:r>
            <a:r>
              <a:rPr lang="pl-PL" altLang="pl-PL" sz="4400" dirty="0"/>
              <a:t>,</a:t>
            </a:r>
          </a:p>
          <a:p>
            <a:pPr eaLnBrk="1" hangingPunct="1">
              <a:buFontTx/>
              <a:buChar char="-"/>
            </a:pPr>
            <a:r>
              <a:rPr lang="pl-PL" altLang="pl-PL" sz="3600" dirty="0"/>
              <a:t>Protokół badania,</a:t>
            </a:r>
          </a:p>
          <a:p>
            <a:pPr eaLnBrk="1" hangingPunct="1">
              <a:buFontTx/>
              <a:buChar char="-"/>
            </a:pPr>
            <a:r>
              <a:rPr lang="pl-PL" altLang="pl-PL" sz="2800" dirty="0"/>
              <a:t>Dossier badanego produktu leczniczego (IMPD)</a:t>
            </a:r>
            <a:r>
              <a:rPr lang="pl-PL" altLang="pl-PL" sz="3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716730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stopki 2">
            <a:extLst>
              <a:ext uri="{FF2B5EF4-FFF2-40B4-BE49-F238E27FC236}">
                <a16:creationId xmlns:a16="http://schemas.microsoft.com/office/drawing/2014/main" id="{F989101F-50C1-45DB-83E8-60ABC2EF65E7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8195" name="Symbol zastępczy numeru slajdu 3">
            <a:extLst>
              <a:ext uri="{FF2B5EF4-FFF2-40B4-BE49-F238E27FC236}">
                <a16:creationId xmlns:a16="http://schemas.microsoft.com/office/drawing/2014/main" id="{8ACF1791-1564-4738-9311-3AC174A131FE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8197" name="pole tekstowe 7">
            <a:extLst>
              <a:ext uri="{FF2B5EF4-FFF2-40B4-BE49-F238E27FC236}">
                <a16:creationId xmlns:a16="http://schemas.microsoft.com/office/drawing/2014/main" id="{6A59BD3C-AEB7-45D0-B3EC-D562A73AE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626"/>
            <a:ext cx="764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4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8E89923-19BA-4E37-85F4-F4343723D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125538"/>
            <a:ext cx="8424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Rozwój leku – „jeden z dziesięciu tysięcy”</a:t>
            </a:r>
          </a:p>
        </p:txBody>
      </p:sp>
      <p:pic>
        <p:nvPicPr>
          <p:cNvPr id="154633" name="Picture 9">
            <a:extLst>
              <a:ext uri="{FF2B5EF4-FFF2-40B4-BE49-F238E27FC236}">
                <a16:creationId xmlns:a16="http://schemas.microsoft.com/office/drawing/2014/main" id="{5BF26372-568B-4085-B5A0-3097EF84A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205039"/>
            <a:ext cx="8678862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10">
            <a:extLst>
              <a:ext uri="{FF2B5EF4-FFF2-40B4-BE49-F238E27FC236}">
                <a16:creationId xmlns:a16="http://schemas.microsoft.com/office/drawing/2014/main" id="{E35C0DBD-BA0C-4A3C-81B3-08DB2280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773238"/>
            <a:ext cx="1366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sp>
        <p:nvSpPr>
          <p:cNvPr id="8202" name="Text Box 11">
            <a:extLst>
              <a:ext uri="{FF2B5EF4-FFF2-40B4-BE49-F238E27FC236}">
                <a16:creationId xmlns:a16="http://schemas.microsoft.com/office/drawing/2014/main" id="{7C499ABF-496A-49DF-9C5F-A2F2E07CF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77323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sp>
        <p:nvSpPr>
          <p:cNvPr id="154638" name="AutoShape 14">
            <a:extLst>
              <a:ext uri="{FF2B5EF4-FFF2-40B4-BE49-F238E27FC236}">
                <a16:creationId xmlns:a16="http://schemas.microsoft.com/office/drawing/2014/main" id="{5672374D-3CAC-4751-9B59-8EE507B4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5013326"/>
            <a:ext cx="576262" cy="1223963"/>
          </a:xfrm>
          <a:prstGeom prst="upArrow">
            <a:avLst>
              <a:gd name="adj1" fmla="val 50000"/>
              <a:gd name="adj2" fmla="val 5309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4" name="Text Box 15">
            <a:extLst>
              <a:ext uri="{FF2B5EF4-FFF2-40B4-BE49-F238E27FC236}">
                <a16:creationId xmlns:a16="http://schemas.microsoft.com/office/drawing/2014/main" id="{06831666-A2E0-4875-98F7-CF4E1274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718" y="5229225"/>
            <a:ext cx="5461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l-PL" altLang="pl-PL" sz="1200"/>
              <a:t>New Drug Development. Science, Business, Regulatory, and Intelectual Property Issues Cited as Hampering Drug Development Efforts. United States Government Accountability Office. Report to Congressional Requesters. November 2006</a:t>
            </a:r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691422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stopki 2">
            <a:extLst>
              <a:ext uri="{FF2B5EF4-FFF2-40B4-BE49-F238E27FC236}">
                <a16:creationId xmlns:a16="http://schemas.microsoft.com/office/drawing/2014/main" id="{96708B50-9DDB-4EBB-BF2F-3F3E9057B99E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18435" name="Symbol zastępczy numeru slajdu 3">
            <a:extLst>
              <a:ext uri="{FF2B5EF4-FFF2-40B4-BE49-F238E27FC236}">
                <a16:creationId xmlns:a16="http://schemas.microsoft.com/office/drawing/2014/main" id="{24F9F60B-A0E3-4FD3-A3FF-9542853240A5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18437" name="pole tekstowe 7">
            <a:extLst>
              <a:ext uri="{FF2B5EF4-FFF2-40B4-BE49-F238E27FC236}">
                <a16:creationId xmlns:a16="http://schemas.microsoft.com/office/drawing/2014/main" id="{5C0BF7E6-31A7-4767-8480-982E262D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626"/>
            <a:ext cx="764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4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133D7B7F-F294-4D9F-8C5E-37851AC59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398562"/>
            <a:ext cx="82089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Struktura dokumentacji rejestracyjnej (gdy badania niekliniczne i kliniczne zostaną już ukończone)</a:t>
            </a:r>
          </a:p>
        </p:txBody>
      </p:sp>
      <p:pic>
        <p:nvPicPr>
          <p:cNvPr id="118793" name="Picture 9">
            <a:extLst>
              <a:ext uri="{FF2B5EF4-FFF2-40B4-BE49-F238E27FC236}">
                <a16:creationId xmlns:a16="http://schemas.microsoft.com/office/drawing/2014/main" id="{D119560A-65DF-41AD-9169-D5714208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85" y="1783557"/>
            <a:ext cx="58324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7" name="AutoShape 13">
            <a:extLst>
              <a:ext uri="{FF2B5EF4-FFF2-40B4-BE49-F238E27FC236}">
                <a16:creationId xmlns:a16="http://schemas.microsoft.com/office/drawing/2014/main" id="{62143A2A-7E16-4EA2-B530-E3CABCB4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818" y="5753498"/>
            <a:ext cx="360363" cy="2889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8799" name="AutoShape 15">
            <a:extLst>
              <a:ext uri="{FF2B5EF4-FFF2-40B4-BE49-F238E27FC236}">
                <a16:creationId xmlns:a16="http://schemas.microsoft.com/office/drawing/2014/main" id="{1308C069-8900-4351-85E0-B2AD7E629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4" y="4732863"/>
            <a:ext cx="360363" cy="2889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F45A83EF-EF43-4217-AD0A-23A68F3DB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818" y="3997454"/>
            <a:ext cx="360363" cy="2889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8300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5" name="Picture 5">
            <a:extLst>
              <a:ext uri="{FF2B5EF4-FFF2-40B4-BE49-F238E27FC236}">
                <a16:creationId xmlns:a16="http://schemas.microsoft.com/office/drawing/2014/main" id="{BCAB3946-DE9C-497A-9BB0-849CA7D11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3376"/>
            <a:ext cx="25939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7" name="Picture 7" descr="Inside the case">
            <a:extLst>
              <a:ext uri="{FF2B5EF4-FFF2-40B4-BE49-F238E27FC236}">
                <a16:creationId xmlns:a16="http://schemas.microsoft.com/office/drawing/2014/main" id="{81436E8D-5469-4AA1-8D1A-6F19C333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-387350"/>
            <a:ext cx="547211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9" name="Picture 9" descr="Pharmacopoeia">
            <a:extLst>
              <a:ext uri="{FF2B5EF4-FFF2-40B4-BE49-F238E27FC236}">
                <a16:creationId xmlns:a16="http://schemas.microsoft.com/office/drawing/2014/main" id="{33574514-AB1F-40EA-B06B-B19379E7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8638"/>
            <a:ext cx="34925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0" name="Text Box 10">
            <a:extLst>
              <a:ext uri="{FF2B5EF4-FFF2-40B4-BE49-F238E27FC236}">
                <a16:creationId xmlns:a16="http://schemas.microsoft.com/office/drawing/2014/main" id="{A36F2EC4-668F-4F1E-8D1D-8C8D0052D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4941889"/>
            <a:ext cx="5257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b="1"/>
              <a:t>Susie Freeman, Liz Lee, David Gritchley: „Z farmakopeą od kolebki aż po grób” („</a:t>
            </a:r>
            <a:r>
              <a:rPr lang="pl-PL" altLang="pl-PL" sz="1600" b="1" i="1"/>
              <a:t>Cradle to Grave by Pharmacopoeia</a:t>
            </a:r>
            <a:r>
              <a:rPr lang="pl-PL" altLang="pl-PL" sz="1600" b="1"/>
              <a:t>”), The British Museum, 2003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stopki 2">
            <a:extLst>
              <a:ext uri="{FF2B5EF4-FFF2-40B4-BE49-F238E27FC236}">
                <a16:creationId xmlns:a16="http://schemas.microsoft.com/office/drawing/2014/main" id="{DB013BFA-AE6E-4E5C-8105-CA2C7F89C9EA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9219" name="Symbol zastępczy numeru slajdu 3">
            <a:extLst>
              <a:ext uri="{FF2B5EF4-FFF2-40B4-BE49-F238E27FC236}">
                <a16:creationId xmlns:a16="http://schemas.microsoft.com/office/drawing/2014/main" id="{E788423B-0C2D-47FD-B153-72590E43C19C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9221" name="pole tekstowe 7">
            <a:extLst>
              <a:ext uri="{FF2B5EF4-FFF2-40B4-BE49-F238E27FC236}">
                <a16:creationId xmlns:a16="http://schemas.microsoft.com/office/drawing/2014/main" id="{0FD969FD-178C-49B6-B1E6-2FB14E28C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626"/>
            <a:ext cx="764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4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739D4592-24D0-40CF-B287-C6FE370B9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125538"/>
            <a:ext cx="8424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Rozwój leku – „jeden z dziesięciu tysięcy”</a:t>
            </a:r>
          </a:p>
        </p:txBody>
      </p:sp>
      <p:sp>
        <p:nvSpPr>
          <p:cNvPr id="161802" name="Rectangle 10">
            <a:extLst>
              <a:ext uri="{FF2B5EF4-FFF2-40B4-BE49-F238E27FC236}">
                <a16:creationId xmlns:a16="http://schemas.microsoft.com/office/drawing/2014/main" id="{0CA3113B-E752-415E-B6AE-59F92B2B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2293938"/>
            <a:ext cx="79914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i="1" dirty="0">
                <a:solidFill>
                  <a:schemeClr val="accent2"/>
                </a:solidFill>
              </a:rPr>
              <a:t>Wniosek:</a:t>
            </a:r>
          </a:p>
          <a:p>
            <a:pPr eaLnBrk="1" hangingPunct="1"/>
            <a:r>
              <a:rPr lang="pl-PL" altLang="pl-PL" sz="2800" b="1" dirty="0"/>
              <a:t>Badania niekliniczne są niezastąpionym narzędziem eliminacji leków niebezpiecznych i(lub) nieskutecznych przed ich możliwym zastosowaniem u ludzi ze wszystkimi tego konsekwencjami.</a:t>
            </a:r>
            <a:r>
              <a:rPr lang="pl-PL" alt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45277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stopki 2">
            <a:extLst>
              <a:ext uri="{FF2B5EF4-FFF2-40B4-BE49-F238E27FC236}">
                <a16:creationId xmlns:a16="http://schemas.microsoft.com/office/drawing/2014/main" id="{4CA2822B-1864-4758-A504-A3CBD9AE93D5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10243" name="Symbol zastępczy numeru slajdu 3">
            <a:extLst>
              <a:ext uri="{FF2B5EF4-FFF2-40B4-BE49-F238E27FC236}">
                <a16:creationId xmlns:a16="http://schemas.microsoft.com/office/drawing/2014/main" id="{48A267F9-F6FC-4FE8-9EA5-E5FA00FECBC7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10245" name="pole tekstowe 7">
            <a:extLst>
              <a:ext uri="{FF2B5EF4-FFF2-40B4-BE49-F238E27FC236}">
                <a16:creationId xmlns:a16="http://schemas.microsoft.com/office/drawing/2014/main" id="{AB84F2E6-4A41-4AB5-9616-1AE81FAF8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626"/>
            <a:ext cx="764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4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0460B610-D1A4-4234-9ABA-A869C1C0A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125538"/>
            <a:ext cx="8424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 sz="2800" b="1" u="sng">
              <a:solidFill>
                <a:srgbClr val="002060"/>
              </a:solidFill>
            </a:endParaRPr>
          </a:p>
        </p:txBody>
      </p:sp>
      <p:pic>
        <p:nvPicPr>
          <p:cNvPr id="10248" name="Picture 11">
            <a:extLst>
              <a:ext uri="{FF2B5EF4-FFF2-40B4-BE49-F238E27FC236}">
                <a16:creationId xmlns:a16="http://schemas.microsoft.com/office/drawing/2014/main" id="{D5C16203-EC00-42F8-AB01-11E2EB060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052514"/>
            <a:ext cx="6170612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10">
            <a:extLst>
              <a:ext uri="{FF2B5EF4-FFF2-40B4-BE49-F238E27FC236}">
                <a16:creationId xmlns:a16="http://schemas.microsoft.com/office/drawing/2014/main" id="{B8184198-8DFC-4B8E-BFC9-D88D7DEEF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pl-PL" altLang="pl-PL"/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95E03803-4F83-4630-B54C-4DF77C7CA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5949950"/>
            <a:ext cx="176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200"/>
              <a:t>Foto: </a:t>
            </a:r>
            <a:r>
              <a:rPr lang="pl-PL" altLang="pl-PL" sz="1200" b="1" i="1"/>
              <a:t>Rzeczpospolita</a:t>
            </a:r>
            <a:r>
              <a:rPr lang="pl-PL" altLang="pl-PL" sz="1200"/>
              <a:t>, 13.05.2009</a:t>
            </a:r>
          </a:p>
        </p:txBody>
      </p:sp>
    </p:spTree>
    <p:extLst>
      <p:ext uri="{BB962C8B-B14F-4D97-AF65-F5344CB8AC3E}">
        <p14:creationId xmlns:p14="http://schemas.microsoft.com/office/powerpoint/2010/main" val="2145329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ążkowana strzałka w prawo 1"/>
          <p:cNvSpPr/>
          <p:nvPr/>
        </p:nvSpPr>
        <p:spPr>
          <a:xfrm>
            <a:off x="2168434" y="1489166"/>
            <a:ext cx="4335563" cy="1608037"/>
          </a:xfrm>
          <a:prstGeom prst="striped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Badania niekliniczne</a:t>
            </a:r>
          </a:p>
        </p:txBody>
      </p:sp>
      <p:sp>
        <p:nvSpPr>
          <p:cNvPr id="12" name="Prążkowana strzałka w prawo 11"/>
          <p:cNvSpPr/>
          <p:nvPr/>
        </p:nvSpPr>
        <p:spPr>
          <a:xfrm>
            <a:off x="5246914" y="3248298"/>
            <a:ext cx="4335563" cy="1608037"/>
          </a:xfrm>
          <a:prstGeom prst="strip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Badania kliniczne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6503997" y="535577"/>
            <a:ext cx="0" cy="527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5242559" y="535577"/>
            <a:ext cx="4355" cy="527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1639637" y="6246550"/>
            <a:ext cx="9045780" cy="136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5284496" y="6260156"/>
            <a:ext cx="155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Oś czasu (lata)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284496" y="535577"/>
            <a:ext cx="1116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Obszar zwiększonej niepewności i ryzyka</a:t>
            </a:r>
          </a:p>
        </p:txBody>
      </p:sp>
    </p:spTree>
    <p:extLst>
      <p:ext uri="{BB962C8B-B14F-4D97-AF65-F5344CB8AC3E}">
        <p14:creationId xmlns:p14="http://schemas.microsoft.com/office/powerpoint/2010/main" val="319768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stopki 2">
            <a:extLst>
              <a:ext uri="{FF2B5EF4-FFF2-40B4-BE49-F238E27FC236}">
                <a16:creationId xmlns:a16="http://schemas.microsoft.com/office/drawing/2014/main" id="{57AC0FB2-CE56-4716-99E2-E97A7048E5B8}"/>
              </a:ext>
            </a:extLst>
          </p:cNvPr>
          <p:cNvSpPr txBox="1">
            <a:spLocks noGrp="1"/>
          </p:cNvSpPr>
          <p:nvPr/>
        </p:nvSpPr>
        <p:spPr bwMode="auto">
          <a:xfrm>
            <a:off x="6096000" y="6021389"/>
            <a:ext cx="3500439" cy="40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dirty="0"/>
              <a:t>Drug </a:t>
            </a:r>
            <a:r>
              <a:rPr lang="pl-PL" altLang="pl-PL" sz="1000" dirty="0" err="1"/>
              <a:t>Safety</a:t>
            </a:r>
            <a:r>
              <a:rPr lang="pl-PL" altLang="pl-PL" sz="1000" dirty="0"/>
              <a:t>. A </a:t>
            </a:r>
            <a:r>
              <a:rPr lang="pl-PL" altLang="pl-PL" sz="1000" dirty="0" err="1"/>
              <a:t>Shared</a:t>
            </a:r>
            <a:r>
              <a:rPr lang="pl-PL" altLang="pl-PL" sz="1000" dirty="0"/>
              <a:t> </a:t>
            </a:r>
            <a:r>
              <a:rPr lang="pl-PL" altLang="pl-PL" sz="1000" dirty="0" err="1"/>
              <a:t>Responsibility</a:t>
            </a:r>
            <a:r>
              <a:rPr lang="pl-PL" altLang="pl-PL" sz="1000" dirty="0"/>
              <a:t>. Michael D. </a:t>
            </a:r>
            <a:r>
              <a:rPr lang="pl-PL" altLang="pl-PL" sz="1000" dirty="0" err="1"/>
              <a:t>Rawlins</a:t>
            </a:r>
            <a:r>
              <a:rPr lang="pl-PL" altLang="pl-PL" sz="1000" dirty="0"/>
              <a:t>. Churchill </a:t>
            </a:r>
            <a:r>
              <a:rPr lang="pl-PL" altLang="pl-PL" sz="1000" dirty="0" err="1"/>
              <a:t>Livingstone</a:t>
            </a:r>
            <a:r>
              <a:rPr lang="pl-PL" altLang="pl-PL" sz="1000" dirty="0"/>
              <a:t>, 1991.</a:t>
            </a:r>
          </a:p>
        </p:txBody>
      </p:sp>
      <p:sp>
        <p:nvSpPr>
          <p:cNvPr id="13315" name="Symbol zastępczy numeru slajdu 3">
            <a:extLst>
              <a:ext uri="{FF2B5EF4-FFF2-40B4-BE49-F238E27FC236}">
                <a16:creationId xmlns:a16="http://schemas.microsoft.com/office/drawing/2014/main" id="{29103DB8-4182-45F4-BE32-170A4BA80234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13317" name="pole tekstowe 7">
            <a:extLst>
              <a:ext uri="{FF2B5EF4-FFF2-40B4-BE49-F238E27FC236}">
                <a16:creationId xmlns:a16="http://schemas.microsoft.com/office/drawing/2014/main" id="{B2D2439F-0FA5-40CF-88A7-100DFEC4A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626"/>
            <a:ext cx="764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4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2FFE0B36-B146-4BB4-89C6-54B14E8E4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125538"/>
            <a:ext cx="84248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Rozwój leku – jak trudno wykryć rzadkie działanie niepożądane!</a:t>
            </a:r>
          </a:p>
        </p:txBody>
      </p:sp>
      <p:graphicFrame>
        <p:nvGraphicFramePr>
          <p:cNvPr id="155829" name="Group 181">
            <a:extLst>
              <a:ext uri="{FF2B5EF4-FFF2-40B4-BE49-F238E27FC236}">
                <a16:creationId xmlns:a16="http://schemas.microsoft.com/office/drawing/2014/main" id="{5F56A6B5-A57C-423C-8957-EC9D086EA065}"/>
              </a:ext>
            </a:extLst>
          </p:cNvPr>
          <p:cNvGraphicFramePr>
            <a:graphicFrameLocks noGrp="1"/>
          </p:cNvGraphicFramePr>
          <p:nvPr/>
        </p:nvGraphicFramePr>
        <p:xfrm>
          <a:off x="2208213" y="2133600"/>
          <a:ext cx="7416800" cy="3816352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426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Częstość występowania 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pacjentów poddanych leczeniu, wymagana do wykrycia określonej liczby działań niepożądanych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na 100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na 200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na 1000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na 2000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na 10000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65000</a:t>
                      </a:r>
                      <a:endParaRPr kumimoji="0" lang="pl-PL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59" name="Text Box 182">
            <a:extLst>
              <a:ext uri="{FF2B5EF4-FFF2-40B4-BE49-F238E27FC236}">
                <a16:creationId xmlns:a16="http://schemas.microsoft.com/office/drawing/2014/main" id="{17102045-1B6C-40A8-8289-A570527B4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6021389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36517534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stopki 2">
            <a:extLst>
              <a:ext uri="{FF2B5EF4-FFF2-40B4-BE49-F238E27FC236}">
                <a16:creationId xmlns:a16="http://schemas.microsoft.com/office/drawing/2014/main" id="{9A6166F6-1FFD-4365-AB68-231E67593C3A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14339" name="Symbol zastępczy numeru slajdu 3">
            <a:extLst>
              <a:ext uri="{FF2B5EF4-FFF2-40B4-BE49-F238E27FC236}">
                <a16:creationId xmlns:a16="http://schemas.microsoft.com/office/drawing/2014/main" id="{F59E994D-CDD9-492D-8136-D01F4B934339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14341" name="pole tekstowe 7">
            <a:extLst>
              <a:ext uri="{FF2B5EF4-FFF2-40B4-BE49-F238E27FC236}">
                <a16:creationId xmlns:a16="http://schemas.microsoft.com/office/drawing/2014/main" id="{DD47DF13-5392-416C-9A43-FD1FBB771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626"/>
            <a:ext cx="764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4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32032FE9-AD72-4570-B1FA-A6BF67AFB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125539"/>
            <a:ext cx="84248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Jakim celom służą badania niekliniczne produktów leczniczych i kiedy ich wykonywanie jest oczekiwane/wymagane</a:t>
            </a:r>
          </a:p>
        </p:txBody>
      </p:sp>
      <p:sp>
        <p:nvSpPr>
          <p:cNvPr id="159792" name="Rectangle 48">
            <a:extLst>
              <a:ext uri="{FF2B5EF4-FFF2-40B4-BE49-F238E27FC236}">
                <a16:creationId xmlns:a16="http://schemas.microsoft.com/office/drawing/2014/main" id="{F9FD9B46-F2A7-4989-8DBB-470A8DCC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3067051"/>
            <a:ext cx="70278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pl-PL" altLang="pl-PL" sz="5400" b="1">
                <a:solidFill>
                  <a:srgbClr val="FF0000"/>
                </a:solidFill>
              </a:rPr>
              <a:t> Bezpieczeństwo</a:t>
            </a:r>
            <a:r>
              <a:rPr lang="pl-PL" altLang="pl-PL" sz="5400" b="1"/>
              <a:t> </a:t>
            </a:r>
          </a:p>
          <a:p>
            <a:pPr algn="ctr" eaLnBrk="1" hangingPunct="1"/>
            <a:endParaRPr lang="pl-PL" altLang="pl-PL" sz="3600" b="1">
              <a:solidFill>
                <a:srgbClr val="0000FF"/>
              </a:solidFill>
            </a:endParaRPr>
          </a:p>
          <a:p>
            <a:pPr algn="ctr" eaLnBrk="1" hangingPunct="1"/>
            <a:r>
              <a:rPr lang="pl-PL" altLang="pl-PL" sz="2800" b="1">
                <a:solidFill>
                  <a:srgbClr val="0000FF"/>
                </a:solidFill>
              </a:rPr>
              <a:t>2. Skuteczność</a:t>
            </a:r>
            <a:r>
              <a:rPr lang="pl-PL" altLang="pl-PL"/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stopki 2">
            <a:extLst>
              <a:ext uri="{FF2B5EF4-FFF2-40B4-BE49-F238E27FC236}">
                <a16:creationId xmlns:a16="http://schemas.microsoft.com/office/drawing/2014/main" id="{6FC72381-CB6B-4CDB-8E10-74E2AB1C7431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15363" name="Symbol zastępczy numeru slajdu 3">
            <a:extLst>
              <a:ext uri="{FF2B5EF4-FFF2-40B4-BE49-F238E27FC236}">
                <a16:creationId xmlns:a16="http://schemas.microsoft.com/office/drawing/2014/main" id="{9ED693FC-77C0-475F-947A-1C74BBD8E36E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15365" name="pole tekstowe 7">
            <a:extLst>
              <a:ext uri="{FF2B5EF4-FFF2-40B4-BE49-F238E27FC236}">
                <a16:creationId xmlns:a16="http://schemas.microsoft.com/office/drawing/2014/main" id="{45A63A17-CF66-44A4-A0F0-AFD564C47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626"/>
            <a:ext cx="764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4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820377AC-4E3C-4DB8-831C-9675E5FCF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125539"/>
            <a:ext cx="84248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Jakim celom służą badania niekliniczne produktów leczniczych i kiedy ich wykonywanie jest oczekiwane/wymagane</a:t>
            </a:r>
          </a:p>
        </p:txBody>
      </p:sp>
      <p:sp>
        <p:nvSpPr>
          <p:cNvPr id="164873" name="Rectangle 9">
            <a:extLst>
              <a:ext uri="{FF2B5EF4-FFF2-40B4-BE49-F238E27FC236}">
                <a16:creationId xmlns:a16="http://schemas.microsoft.com/office/drawing/2014/main" id="{7C1BF64F-2C6A-4D67-930F-E54CCE1AB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832" y="2526547"/>
            <a:ext cx="6121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l-PL" altLang="pl-PL" dirty="0"/>
              <a:t>nowe substancje czynne,</a:t>
            </a:r>
          </a:p>
          <a:p>
            <a:pPr eaLnBrk="1" hangingPunct="1">
              <a:buFontTx/>
              <a:buChar char="-"/>
            </a:pPr>
            <a:r>
              <a:rPr lang="pl-PL" altLang="pl-PL" dirty="0"/>
              <a:t>połączenia znanych substancji czynnych, nie stosowanych wcześniej łącznie, </a:t>
            </a:r>
          </a:p>
          <a:p>
            <a:pPr eaLnBrk="1" hangingPunct="1">
              <a:buFontTx/>
              <a:buChar char="-"/>
            </a:pPr>
            <a:r>
              <a:rPr lang="pl-PL" altLang="pl-PL" dirty="0"/>
              <a:t>nowe sole/estry i inne pochodne chemiczne znanych substancji czynnych,</a:t>
            </a:r>
          </a:p>
          <a:p>
            <a:pPr eaLnBrk="1" hangingPunct="1">
              <a:buFontTx/>
              <a:buChar char="-"/>
            </a:pPr>
            <a:r>
              <a:rPr lang="pl-PL" altLang="pl-PL" dirty="0"/>
              <a:t>nowe drogi podawania i(lub) nowe postaci farmaceutyczne znanych substancji czynnych,</a:t>
            </a:r>
          </a:p>
          <a:p>
            <a:pPr eaLnBrk="1" hangingPunct="1">
              <a:buFontTx/>
              <a:buChar char="-"/>
            </a:pPr>
            <a:r>
              <a:rPr lang="pl-PL" altLang="pl-PL" dirty="0"/>
              <a:t>nowe wskazania, sposoby dawkowania produktów leczniczych zawierających znane substancje czynne,</a:t>
            </a:r>
          </a:p>
          <a:p>
            <a:pPr eaLnBrk="1" hangingPunct="1">
              <a:buFontTx/>
              <a:buChar char="-"/>
            </a:pPr>
            <a:r>
              <a:rPr lang="pl-PL" altLang="pl-PL" dirty="0"/>
              <a:t>nowe profile zanieczyszczeń znanych substancji czynnych,</a:t>
            </a:r>
          </a:p>
          <a:p>
            <a:pPr eaLnBrk="1" hangingPunct="1">
              <a:buFontTx/>
              <a:buChar char="-"/>
            </a:pPr>
            <a:r>
              <a:rPr lang="pl-PL" altLang="pl-PL" dirty="0"/>
              <a:t>nowe substancje pomocnicze produktów leczniczych zawierających znane substancje czynne,</a:t>
            </a:r>
          </a:p>
          <a:p>
            <a:pPr eaLnBrk="1" hangingPunct="1">
              <a:buFontTx/>
              <a:buChar char="-"/>
            </a:pPr>
            <a:r>
              <a:rPr lang="pl-PL" altLang="pl-PL" dirty="0"/>
              <a:t>konieczność ponownego zweryfikowania bezpieczeństwa znanych substancji czynnych.</a:t>
            </a:r>
            <a:r>
              <a:rPr lang="pl-PL" altLang="pl-PL" sz="16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848027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stopki 2">
            <a:extLst>
              <a:ext uri="{FF2B5EF4-FFF2-40B4-BE49-F238E27FC236}">
                <a16:creationId xmlns:a16="http://schemas.microsoft.com/office/drawing/2014/main" id="{B51C8436-7016-4BD3-8A2A-FC8D75410AB1}"/>
              </a:ext>
            </a:extLst>
          </p:cNvPr>
          <p:cNvSpPr txBox="1">
            <a:spLocks noGrp="1"/>
          </p:cNvSpPr>
          <p:nvPr/>
        </p:nvSpPr>
        <p:spPr bwMode="auto">
          <a:xfrm>
            <a:off x="5903914" y="6408739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 b="1">
              <a:cs typeface="Arial" panose="020B0604020202020204" pitchFamily="34" charset="0"/>
            </a:endParaRPr>
          </a:p>
        </p:txBody>
      </p:sp>
      <p:sp>
        <p:nvSpPr>
          <p:cNvPr id="20483" name="Symbol zastępczy numeru slajdu 3">
            <a:extLst>
              <a:ext uri="{FF2B5EF4-FFF2-40B4-BE49-F238E27FC236}">
                <a16:creationId xmlns:a16="http://schemas.microsoft.com/office/drawing/2014/main" id="{1E39EBFD-13FE-475A-9CE8-B399C46C83E9}"/>
              </a:ext>
            </a:extLst>
          </p:cNvPr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000">
              <a:latin typeface="Lucida Sans Unicode" panose="020B0602030504020204" pitchFamily="34" charset="0"/>
            </a:endParaRP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2A3EFE97-3C47-40B0-941C-B96EDE12B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43781"/>
            <a:ext cx="86407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u="sng" dirty="0"/>
              <a:t>Główne rodzaje badań nieklinicznych – oryginalne produkty lecznicze/nowe substancje czynne</a:t>
            </a: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74EBBF0A-74A7-4AD7-983F-7C21A71E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628776"/>
            <a:ext cx="84978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l-PL" altLang="pl-PL" sz="2400" dirty="0"/>
              <a:t>Toksyczność po podaniu jednorazowym (tzw. toksyczność ostra),</a:t>
            </a:r>
          </a:p>
          <a:p>
            <a:pPr eaLnBrk="1" hangingPunct="1">
              <a:buFontTx/>
              <a:buChar char="-"/>
            </a:pPr>
            <a:r>
              <a:rPr lang="pl-PL" altLang="pl-PL" sz="2400" dirty="0"/>
              <a:t>Toksyczność po podaniu wielokrotnym (tzw. toksyczność podostra i przewlekła),</a:t>
            </a:r>
          </a:p>
          <a:p>
            <a:pPr eaLnBrk="1" hangingPunct="1">
              <a:buFontTx/>
              <a:buChar char="-"/>
            </a:pPr>
            <a:r>
              <a:rPr lang="pl-PL" altLang="pl-PL" sz="2400" dirty="0"/>
              <a:t>Rakotwórczość,</a:t>
            </a:r>
          </a:p>
          <a:p>
            <a:pPr eaLnBrk="1" hangingPunct="1">
              <a:buFontTx/>
              <a:buChar char="-"/>
            </a:pPr>
            <a:r>
              <a:rPr lang="pl-PL" altLang="pl-PL" sz="2400" dirty="0" err="1"/>
              <a:t>Genotoksyczność</a:t>
            </a:r>
            <a:r>
              <a:rPr lang="pl-PL" altLang="pl-PL" sz="2400" dirty="0"/>
              <a:t>,</a:t>
            </a:r>
          </a:p>
          <a:p>
            <a:pPr eaLnBrk="1" hangingPunct="1">
              <a:buFontTx/>
              <a:buChar char="-"/>
            </a:pPr>
            <a:r>
              <a:rPr lang="pl-PL" altLang="pl-PL" sz="2400" dirty="0"/>
              <a:t>Toksyczność reprodukcyjna,</a:t>
            </a:r>
          </a:p>
          <a:p>
            <a:pPr eaLnBrk="1" hangingPunct="1">
              <a:buFontTx/>
              <a:buChar char="-"/>
            </a:pPr>
            <a:r>
              <a:rPr lang="pl-PL" altLang="pl-PL" sz="2400" dirty="0"/>
              <a:t>Immunogenność,</a:t>
            </a:r>
          </a:p>
          <a:p>
            <a:pPr eaLnBrk="1" hangingPunct="1">
              <a:buFontTx/>
              <a:buChar char="-"/>
            </a:pPr>
            <a:r>
              <a:rPr lang="pl-PL" altLang="pl-PL" sz="2400" dirty="0"/>
              <a:t>Tolerancja miejscowa,</a:t>
            </a:r>
          </a:p>
          <a:p>
            <a:pPr eaLnBrk="1" hangingPunct="1">
              <a:buFontTx/>
              <a:buChar char="-"/>
            </a:pPr>
            <a:r>
              <a:rPr lang="pl-PL" altLang="pl-PL" sz="2400" dirty="0" err="1"/>
              <a:t>Fototoksyczność</a:t>
            </a:r>
            <a:r>
              <a:rPr lang="pl-PL" altLang="pl-PL" sz="2400" dirty="0"/>
              <a:t>,</a:t>
            </a:r>
          </a:p>
          <a:p>
            <a:pPr eaLnBrk="1" hangingPunct="1">
              <a:buFontTx/>
              <a:buChar char="-"/>
            </a:pPr>
            <a:r>
              <a:rPr lang="pl-PL" altLang="pl-PL" sz="2400" dirty="0"/>
              <a:t>Inne badania toksykologiczne,</a:t>
            </a:r>
          </a:p>
          <a:p>
            <a:pPr eaLnBrk="1" hangingPunct="1">
              <a:buFontTx/>
              <a:buChar char="-"/>
            </a:pPr>
            <a:r>
              <a:rPr lang="pl-PL" altLang="pl-PL" sz="2400" dirty="0"/>
              <a:t>Farmakologia niekliniczna,</a:t>
            </a:r>
          </a:p>
        </p:txBody>
      </p:sp>
    </p:spTree>
    <p:extLst>
      <p:ext uri="{BB962C8B-B14F-4D97-AF65-F5344CB8AC3E}">
        <p14:creationId xmlns:p14="http://schemas.microsoft.com/office/powerpoint/2010/main" val="10030658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879</Words>
  <Application>Microsoft Office PowerPoint</Application>
  <PresentationFormat>Panoramiczny</PresentationFormat>
  <Paragraphs>117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Lucida Sans Unicode</vt:lpstr>
      <vt:lpstr>Times New Roman</vt:lpstr>
      <vt:lpstr>Wingdings 3</vt:lpstr>
      <vt:lpstr>Motyw pakietu Office</vt:lpstr>
      <vt:lpstr>Dokumentacja przedkliniczna jako źródło wiedzy niezbędnej do rozpoczęcia badania klinicznego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Podstawowe reguły prowadzenia badań – ochrona praw zwierząt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Czarnogórski</dc:creator>
  <cp:lastModifiedBy>HP</cp:lastModifiedBy>
  <cp:revision>22</cp:revision>
  <dcterms:created xsi:type="dcterms:W3CDTF">2019-10-21T18:08:40Z</dcterms:created>
  <dcterms:modified xsi:type="dcterms:W3CDTF">2019-11-03T15:54:42Z</dcterms:modified>
</cp:coreProperties>
</file>