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1" r:id="rId1"/>
  </p:sldMasterIdLst>
  <p:notesMasterIdLst>
    <p:notesMasterId r:id="rId16"/>
  </p:notesMasterIdLst>
  <p:handoutMasterIdLst>
    <p:handoutMasterId r:id="rId17"/>
  </p:handoutMasterIdLst>
  <p:sldIdLst>
    <p:sldId id="386" r:id="rId2"/>
    <p:sldId id="630" r:id="rId3"/>
    <p:sldId id="631" r:id="rId4"/>
    <p:sldId id="632" r:id="rId5"/>
    <p:sldId id="638" r:id="rId6"/>
    <p:sldId id="633" r:id="rId7"/>
    <p:sldId id="634" r:id="rId8"/>
    <p:sldId id="635" r:id="rId9"/>
    <p:sldId id="636" r:id="rId10"/>
    <p:sldId id="637" r:id="rId11"/>
    <p:sldId id="639" r:id="rId12"/>
    <p:sldId id="640" r:id="rId13"/>
    <p:sldId id="641" r:id="rId14"/>
    <p:sldId id="451" r:id="rId15"/>
  </p:sldIdLst>
  <p:sldSz cx="9144000" cy="6858000" type="screen4x3"/>
  <p:notesSz cx="6864350" cy="9998075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a Buczynska" initials="AB" lastIdx="1" clrIdx="0">
    <p:extLst>
      <p:ext uri="{19B8F6BF-5375-455C-9EA6-DF929625EA0E}">
        <p15:presenceInfo xmlns:p15="http://schemas.microsoft.com/office/powerpoint/2012/main" userId="ba35df611425d16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356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4975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7788" y="0"/>
            <a:ext cx="2974975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AAA6B0-3867-498D-83CD-E99199EEAE41}" type="datetimeFigureOut">
              <a:rPr lang="en-GB" smtClean="0"/>
              <a:pPr/>
              <a:t>31/10/2019</a:t>
            </a:fld>
            <a:endParaRPr lang="en-GB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96425"/>
            <a:ext cx="2974975" cy="500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7788" y="9496425"/>
            <a:ext cx="2974975" cy="500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4E3571-6C10-479B-8CAB-023515E361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37598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4975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7788" y="0"/>
            <a:ext cx="2974975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3B0E1-CF30-4C4B-9116-5E6BEB5FD89F}" type="datetimeFigureOut">
              <a:rPr lang="pl-PL" smtClean="0"/>
              <a:t>31.10.2019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1249363"/>
            <a:ext cx="4498975" cy="3375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811713"/>
            <a:ext cx="5492750" cy="39370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96425"/>
            <a:ext cx="2974975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7788" y="9496425"/>
            <a:ext cx="2974975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C399D9-2F23-4957-B659-7E10329C498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98478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399D9-2F23-4957-B659-7E10329C4986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513948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399D9-2F23-4957-B659-7E10329C4986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207169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399D9-2F23-4957-B659-7E10329C4986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385650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399D9-2F23-4957-B659-7E10329C4986}" type="slidenum">
              <a:rPr lang="pl-PL" smtClean="0"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392169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399D9-2F23-4957-B659-7E10329C4986}" type="slidenum">
              <a:rPr lang="pl-PL" smtClean="0"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954159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399D9-2F23-4957-B659-7E10329C4986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363427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399D9-2F23-4957-B659-7E10329C4986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520674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399D9-2F23-4957-B659-7E10329C4986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222623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399D9-2F23-4957-B659-7E10329C4986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31611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399D9-2F23-4957-B659-7E10329C4986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183769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399D9-2F23-4957-B659-7E10329C4986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218070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399D9-2F23-4957-B659-7E10329C4986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430563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399D9-2F23-4957-B659-7E10329C4986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406459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6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70" name="Obraz 6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79360" y="1604160"/>
            <a:ext cx="4984200" cy="3976920"/>
          </a:xfrm>
          <a:prstGeom prst="rect">
            <a:avLst/>
          </a:prstGeom>
          <a:ln>
            <a:noFill/>
          </a:ln>
        </p:spPr>
      </p:pic>
      <p:pic>
        <p:nvPicPr>
          <p:cNvPr id="71" name="Obraz 7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79360" y="1604160"/>
            <a:ext cx="4984200" cy="3976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82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0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pl-PL">
                <a:latin typeface="Arial"/>
              </a:rPr>
              <a:t>Kliknij, aby edytować format tekstu tytułu</a:t>
            </a:r>
            <a:endParaRPr/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pl-PL">
                <a:latin typeface="Arial"/>
              </a:rPr>
              <a:t>Kliknij, aby edytować format tekstu konspektu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pl-PL">
                <a:latin typeface="Arial"/>
              </a:rPr>
              <a:t>Drugi poziom konspektu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pl-PL">
                <a:latin typeface="Arial"/>
              </a:rPr>
              <a:t>Trzeci poziom konspektu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pl-PL">
                <a:latin typeface="Arial"/>
              </a:rPr>
              <a:t>Czwarty poziom konspektu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pl-PL" sz="2000">
                <a:latin typeface="Arial"/>
              </a:rPr>
              <a:t>Piąty poziom konspektu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pl-PL" sz="2000">
                <a:latin typeface="Arial"/>
              </a:rPr>
              <a:t>Szósty poziom konspektu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pl-PL" sz="2000">
                <a:latin typeface="Arial"/>
              </a:rPr>
              <a:t>Siódmy poziom konspektu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sldNum="0" hdr="0" dt="0"/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/>
          <p:nvPr/>
        </p:nvSpPr>
        <p:spPr>
          <a:xfrm>
            <a:off x="243622" y="6165304"/>
            <a:ext cx="8640960" cy="602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  <a:tabLst>
                <a:tab pos="1781175" algn="l"/>
              </a:tabLst>
            </a:pPr>
            <a:r>
              <a:rPr lang="en-GB" sz="16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“Privacy By Design” </a:t>
            </a:r>
            <a:r>
              <a:rPr lang="en-GB" sz="1600" b="1" dirty="0">
                <a:solidFill>
                  <a:srgbClr val="0070C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GB" sz="16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by A.B.B. Advisory &amp; Management </a:t>
            </a:r>
            <a:r>
              <a:rPr lang="en-GB" sz="1600" b="1" dirty="0">
                <a:solidFill>
                  <a:srgbClr val="0070C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GB" sz="16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Personal Data Protection </a:t>
            </a:r>
            <a:endParaRPr lang="pl-PL" sz="1600" dirty="0">
              <a:latin typeface="Palatino Linotype" panose="020405020505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GB" sz="16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Data Management </a:t>
            </a:r>
            <a:r>
              <a:rPr lang="en-GB" sz="1600" b="1" dirty="0">
                <a:solidFill>
                  <a:srgbClr val="0070C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GB" sz="16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600" dirty="0"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www.abbadvisory.com</a:t>
            </a:r>
            <a:r>
              <a:rPr lang="pl-PL" sz="16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600" b="1" dirty="0">
                <a:solidFill>
                  <a:srgbClr val="0070C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  </a:t>
            </a:r>
            <a:r>
              <a:rPr lang="en-GB" sz="16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“My Work, My Passion” </a:t>
            </a:r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251520" y="2930350"/>
            <a:ext cx="8640960" cy="9821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5000"/>
              </a:lnSpc>
              <a:spcAft>
                <a:spcPts val="0"/>
              </a:spcAft>
              <a:tabLst>
                <a:tab pos="1781175" algn="l"/>
              </a:tabLst>
            </a:pPr>
            <a:r>
              <a:rPr lang="pl-PL" sz="2400" b="1" dirty="0"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„Sponsor, CRO, Ośrodek badawczy </a:t>
            </a:r>
          </a:p>
          <a:p>
            <a:pPr algn="ctr">
              <a:lnSpc>
                <a:spcPct val="125000"/>
              </a:lnSpc>
              <a:spcAft>
                <a:spcPts val="0"/>
              </a:spcAft>
              <a:tabLst>
                <a:tab pos="1781175" algn="l"/>
              </a:tabLst>
            </a:pPr>
            <a:r>
              <a:rPr lang="pl-PL" sz="2400" b="1" dirty="0"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Role i odpowiedzialności na gruncie RODO"</a:t>
            </a:r>
          </a:p>
        </p:txBody>
      </p:sp>
      <p:sp>
        <p:nvSpPr>
          <p:cNvPr id="13" name="Prostokąt 12"/>
          <p:cNvSpPr/>
          <p:nvPr/>
        </p:nvSpPr>
        <p:spPr>
          <a:xfrm>
            <a:off x="243622" y="5445224"/>
            <a:ext cx="8640960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  <a:tabLst>
                <a:tab pos="1781175" algn="l"/>
              </a:tabLst>
            </a:pPr>
            <a:r>
              <a:rPr lang="pl-PL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Warszawa, 4 listopada 2019</a:t>
            </a:r>
            <a:endParaRPr lang="pl-PL" dirty="0">
              <a:latin typeface="Palatino Linotype" panose="020405020505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279966" y="1214850"/>
            <a:ext cx="8640960" cy="14271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5000"/>
              </a:lnSpc>
              <a:spcAft>
                <a:spcPts val="0"/>
              </a:spcAft>
              <a:tabLst>
                <a:tab pos="1781175" algn="l"/>
              </a:tabLst>
            </a:pPr>
            <a:r>
              <a:rPr lang="pl-PL" sz="3600" b="1" dirty="0">
                <a:solidFill>
                  <a:srgbClr val="00B0F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RODO W BADANIACH KLINICZNYCH</a:t>
            </a: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C80D1F3C-DF77-412C-9B12-C3B10259E3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118161"/>
            <a:ext cx="116205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827861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l-PL" sz="2400" b="1" dirty="0">
                <a:solidFill>
                  <a:srgbClr val="00B0F0"/>
                </a:solidFill>
                <a:latin typeface="Palatino Linotype" panose="02040502050505030304" pitchFamily="18" charset="0"/>
                <a:ea typeface="DejaVu Sans"/>
              </a:rPr>
              <a:t>RODO w CT</a:t>
            </a:r>
          </a:p>
          <a:p>
            <a:pPr lvl="0" algn="ctr"/>
            <a:r>
              <a:rPr lang="pl-PL" sz="2000" b="1" dirty="0">
                <a:solidFill>
                  <a:srgbClr val="00B0F0"/>
                </a:solidFill>
                <a:latin typeface="Palatino Linotype" panose="02040502050505030304" pitchFamily="18" charset="0"/>
              </a:rPr>
              <a:t>Powierzenie przetwarzania</a:t>
            </a:r>
          </a:p>
        </p:txBody>
      </p:sp>
      <p:sp>
        <p:nvSpPr>
          <p:cNvPr id="84" name="CustomShape 2"/>
          <p:cNvSpPr/>
          <p:nvPr/>
        </p:nvSpPr>
        <p:spPr>
          <a:xfrm>
            <a:off x="457200" y="1416960"/>
            <a:ext cx="8228880" cy="4182062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50000"/>
              </a:lnSpc>
              <a:buClr>
                <a:srgbClr val="0070C0"/>
              </a:buClr>
            </a:pPr>
            <a:endParaRPr lang="pl-PL" dirty="0">
              <a:solidFill>
                <a:schemeClr val="bg1">
                  <a:lumMod val="85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6" name="Prostokąt 5"/>
          <p:cNvSpPr/>
          <p:nvPr/>
        </p:nvSpPr>
        <p:spPr>
          <a:xfrm>
            <a:off x="243622" y="6165304"/>
            <a:ext cx="8640960" cy="5382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  <a:tabLst>
                <a:tab pos="1781175" algn="l"/>
              </a:tabLst>
            </a:pPr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“Privacy By Design” </a:t>
            </a:r>
            <a:r>
              <a:rPr lang="en-GB" sz="1400" b="1" dirty="0">
                <a:solidFill>
                  <a:srgbClr val="0070C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by A.B.B. Advisory &amp; Management </a:t>
            </a:r>
            <a:r>
              <a:rPr lang="en-GB" sz="1400" b="1" dirty="0">
                <a:solidFill>
                  <a:srgbClr val="0070C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Personal Data Protection </a:t>
            </a:r>
            <a:endParaRPr lang="pl-PL" sz="1400" dirty="0">
              <a:latin typeface="Palatino Linotype" panose="020405020505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Data Management </a:t>
            </a:r>
            <a:r>
              <a:rPr lang="en-GB" sz="1400" b="1" dirty="0">
                <a:solidFill>
                  <a:srgbClr val="0070C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400" dirty="0"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www.abbadvisory.com</a:t>
            </a:r>
            <a:r>
              <a:rPr lang="pl-PL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400" b="1" dirty="0">
                <a:solidFill>
                  <a:srgbClr val="0070C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  </a:t>
            </a:r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“My Work, My Passion” </a:t>
            </a:r>
            <a:endParaRPr lang="pl-PL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CustomShape 2">
            <a:extLst>
              <a:ext uri="{FF2B5EF4-FFF2-40B4-BE49-F238E27FC236}">
                <a16:creationId xmlns:a16="http://schemas.microsoft.com/office/drawing/2014/main" id="{6B1A33DD-992C-4891-869F-5A51423AAB16}"/>
              </a:ext>
            </a:extLst>
          </p:cNvPr>
          <p:cNvSpPr/>
          <p:nvPr/>
        </p:nvSpPr>
        <p:spPr>
          <a:xfrm>
            <a:off x="449662" y="1977833"/>
            <a:ext cx="8228880" cy="2000184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10000"/>
              </a:lnSpc>
              <a:buClr>
                <a:srgbClr val="00B0F0"/>
              </a:buClr>
            </a:pPr>
            <a:r>
              <a:rPr lang="pl-PL" sz="3200" b="1" dirty="0">
                <a:solidFill>
                  <a:srgbClr val="00B0F0"/>
                </a:solidFill>
                <a:latin typeface="Palatino Linotype" panose="02040502050505030304" pitchFamily="18" charset="0"/>
              </a:rPr>
              <a:t>Art. 28 RODO!</a:t>
            </a:r>
          </a:p>
          <a:p>
            <a:pPr marL="285750" indent="-28575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pl-PL" dirty="0">
              <a:latin typeface="Palatino Linotype" panose="02040502050505030304" pitchFamily="18" charset="0"/>
            </a:endParaRPr>
          </a:p>
          <a:p>
            <a:pPr marL="285750" indent="-285750" algn="just">
              <a:lnSpc>
                <a:spcPct val="15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b="1" dirty="0">
                <a:latin typeface="Palatino Linotype" panose="02040502050505030304" pitchFamily="18" charset="0"/>
              </a:rPr>
              <a:t>Sponsor</a:t>
            </a:r>
            <a:r>
              <a:rPr lang="pl-PL" dirty="0">
                <a:latin typeface="Palatino Linotype" panose="02040502050505030304" pitchFamily="18" charset="0"/>
              </a:rPr>
              <a:t> jako ADO i </a:t>
            </a:r>
            <a:r>
              <a:rPr lang="pl-PL" b="1" dirty="0">
                <a:latin typeface="Palatino Linotype" panose="02040502050505030304" pitchFamily="18" charset="0"/>
              </a:rPr>
              <a:t>powierzenie przetwarzania danych osobowych </a:t>
            </a:r>
          </a:p>
          <a:p>
            <a:pPr marL="285750" indent="-285750" algn="just">
              <a:lnSpc>
                <a:spcPct val="15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b="1" dirty="0">
                <a:latin typeface="Palatino Linotype" panose="02040502050505030304" pitchFamily="18" charset="0"/>
              </a:rPr>
              <a:t>Podmioty przetwarzające </a:t>
            </a:r>
            <a:r>
              <a:rPr lang="pl-PL" dirty="0">
                <a:latin typeface="Palatino Linotype" panose="02040502050505030304" pitchFamily="18" charset="0"/>
              </a:rPr>
              <a:t>i ich obowiązki na gruncie RODO</a:t>
            </a:r>
          </a:p>
          <a:p>
            <a:pPr algn="just">
              <a:buClr>
                <a:srgbClr val="00B0F0"/>
              </a:buClr>
            </a:pPr>
            <a:endParaRPr lang="pl-PL" dirty="0">
              <a:latin typeface="Palatino Linotype" panose="02040502050505030304" pitchFamily="18" charset="0"/>
            </a:endParaRPr>
          </a:p>
          <a:p>
            <a:pPr marL="285750" indent="-28575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pl-PL" dirty="0">
              <a:latin typeface="Palatino Linotype" panose="02040502050505030304" pitchFamily="18" charset="0"/>
            </a:endParaRPr>
          </a:p>
          <a:p>
            <a:pPr marL="285750" indent="-28575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pl-PL" dirty="0">
              <a:latin typeface="Palatino Linotype" panose="02040502050505030304" pitchFamily="18" charset="0"/>
            </a:endParaRPr>
          </a:p>
          <a:p>
            <a:pPr marL="285750" indent="-285750" algn="just">
              <a:lnSpc>
                <a:spcPct val="15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pl-PL" dirty="0">
              <a:latin typeface="Palatino Linotype" panose="02040502050505030304" pitchFamily="18" charset="0"/>
            </a:endParaRPr>
          </a:p>
          <a:p>
            <a:pPr algn="just">
              <a:lnSpc>
                <a:spcPct val="150000"/>
              </a:lnSpc>
              <a:buClr>
                <a:srgbClr val="0070C0"/>
              </a:buClr>
            </a:pPr>
            <a:endParaRPr lang="pl-PL" dirty="0">
              <a:latin typeface="Palatino Linotype" panose="02040502050505030304" pitchFamily="18" charset="0"/>
            </a:endParaRPr>
          </a:p>
          <a:p>
            <a:pPr algn="just">
              <a:lnSpc>
                <a:spcPct val="150000"/>
              </a:lnSpc>
              <a:buClr>
                <a:srgbClr val="0070C0"/>
              </a:buClr>
            </a:pPr>
            <a:endParaRPr lang="pl-PL" dirty="0">
              <a:latin typeface="Palatino Linotype" panose="02040502050505030304" pitchFamily="18" charset="0"/>
            </a:endParaRPr>
          </a:p>
        </p:txBody>
      </p:sp>
      <p:pic>
        <p:nvPicPr>
          <p:cNvPr id="9" name="Obraz 8">
            <a:extLst>
              <a:ext uri="{FF2B5EF4-FFF2-40B4-BE49-F238E27FC236}">
                <a16:creationId xmlns:a16="http://schemas.microsoft.com/office/drawing/2014/main" id="{AC7BC8BB-50F1-471B-A114-B3A0BA5BA2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181319"/>
            <a:ext cx="116205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28866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l-PL" sz="2400" b="1" dirty="0">
                <a:solidFill>
                  <a:srgbClr val="00B0F0"/>
                </a:solidFill>
                <a:latin typeface="Palatino Linotype" panose="02040502050505030304" pitchFamily="18" charset="0"/>
                <a:ea typeface="DejaVu Sans"/>
              </a:rPr>
              <a:t>RODO w CT</a:t>
            </a:r>
          </a:p>
          <a:p>
            <a:pPr lvl="0" algn="ctr"/>
            <a:r>
              <a:rPr lang="pl-PL" sz="2000" b="1" dirty="0">
                <a:solidFill>
                  <a:srgbClr val="00B0F0"/>
                </a:solidFill>
                <a:latin typeface="Palatino Linotype" panose="02040502050505030304" pitchFamily="18" charset="0"/>
              </a:rPr>
              <a:t>Na co szczególnie zwrócić uwagę?!</a:t>
            </a:r>
          </a:p>
        </p:txBody>
      </p:sp>
      <p:sp>
        <p:nvSpPr>
          <p:cNvPr id="84" name="CustomShape 2"/>
          <p:cNvSpPr/>
          <p:nvPr/>
        </p:nvSpPr>
        <p:spPr>
          <a:xfrm>
            <a:off x="457200" y="1416960"/>
            <a:ext cx="8228880" cy="4182062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50000"/>
              </a:lnSpc>
              <a:buClr>
                <a:srgbClr val="0070C0"/>
              </a:buClr>
            </a:pPr>
            <a:endParaRPr lang="pl-PL" dirty="0">
              <a:solidFill>
                <a:schemeClr val="bg1">
                  <a:lumMod val="85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6" name="Prostokąt 5"/>
          <p:cNvSpPr/>
          <p:nvPr/>
        </p:nvSpPr>
        <p:spPr>
          <a:xfrm>
            <a:off x="243622" y="6165304"/>
            <a:ext cx="8640960" cy="5382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  <a:tabLst>
                <a:tab pos="1781175" algn="l"/>
              </a:tabLst>
            </a:pPr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“Privacy By Design” </a:t>
            </a:r>
            <a:r>
              <a:rPr lang="en-GB" sz="1400" b="1" dirty="0">
                <a:solidFill>
                  <a:srgbClr val="0070C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by A.B.B. Advisory &amp; Management </a:t>
            </a:r>
            <a:r>
              <a:rPr lang="en-GB" sz="1400" b="1" dirty="0">
                <a:solidFill>
                  <a:srgbClr val="0070C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Personal Data Protection </a:t>
            </a:r>
            <a:endParaRPr lang="pl-PL" sz="1400" dirty="0">
              <a:latin typeface="Palatino Linotype" panose="020405020505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Data Management </a:t>
            </a:r>
            <a:r>
              <a:rPr lang="en-GB" sz="1400" b="1" dirty="0">
                <a:solidFill>
                  <a:srgbClr val="0070C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400" dirty="0"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www.abbadvisory.com</a:t>
            </a:r>
            <a:r>
              <a:rPr lang="pl-PL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400" b="1" dirty="0">
                <a:solidFill>
                  <a:srgbClr val="0070C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  </a:t>
            </a:r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“My Work, My Passion” </a:t>
            </a:r>
            <a:endParaRPr lang="pl-PL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CustomShape 2">
            <a:extLst>
              <a:ext uri="{FF2B5EF4-FFF2-40B4-BE49-F238E27FC236}">
                <a16:creationId xmlns:a16="http://schemas.microsoft.com/office/drawing/2014/main" id="{6B1A33DD-992C-4891-869F-5A51423AAB16}"/>
              </a:ext>
            </a:extLst>
          </p:cNvPr>
          <p:cNvSpPr/>
          <p:nvPr/>
        </p:nvSpPr>
        <p:spPr>
          <a:xfrm>
            <a:off x="446392" y="1472320"/>
            <a:ext cx="8228880" cy="4409843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342900" indent="-342900" algn="just">
              <a:lnSpc>
                <a:spcPct val="11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b="1" dirty="0">
                <a:latin typeface="Palatino Linotype" panose="02040502050505030304" pitchFamily="18" charset="0"/>
              </a:rPr>
              <a:t>art. 25 RODO – „Privacy by design” &amp; „Privacy by </a:t>
            </a:r>
            <a:r>
              <a:rPr lang="pl-PL" b="1" dirty="0" err="1">
                <a:latin typeface="Palatino Linotype" panose="02040502050505030304" pitchFamily="18" charset="0"/>
              </a:rPr>
              <a:t>default</a:t>
            </a:r>
            <a:r>
              <a:rPr lang="pl-PL" b="1" dirty="0">
                <a:latin typeface="Palatino Linotype" panose="02040502050505030304" pitchFamily="18" charset="0"/>
              </a:rPr>
              <a:t> ” w tym szacowanie ryzyka dla ODO, analiza ryzyka dla ODO,</a:t>
            </a:r>
          </a:p>
          <a:p>
            <a:pPr marL="342900" indent="-342900" algn="just">
              <a:lnSpc>
                <a:spcPct val="11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dirty="0">
                <a:latin typeface="Palatino Linotype" panose="02040502050505030304" pitchFamily="18" charset="0"/>
              </a:rPr>
              <a:t>Przedstawiciel na gruncie RODO,</a:t>
            </a:r>
          </a:p>
          <a:p>
            <a:pPr marL="342900" indent="-342900" algn="just">
              <a:lnSpc>
                <a:spcPct val="11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b="1" dirty="0">
                <a:latin typeface="Palatino Linotype" panose="02040502050505030304" pitchFamily="18" charset="0"/>
              </a:rPr>
              <a:t>Realizacja zasady rozliczalności,</a:t>
            </a:r>
          </a:p>
          <a:p>
            <a:pPr marL="342900" indent="-342900" algn="just">
              <a:lnSpc>
                <a:spcPct val="11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dirty="0">
                <a:latin typeface="Palatino Linotype" panose="02040502050505030304" pitchFamily="18" charset="0"/>
              </a:rPr>
              <a:t>IOD/DPO,</a:t>
            </a:r>
          </a:p>
          <a:p>
            <a:pPr marL="342900" indent="-342900" algn="just">
              <a:lnSpc>
                <a:spcPct val="11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dirty="0">
                <a:latin typeface="Palatino Linotype" panose="02040502050505030304" pitchFamily="18" charset="0"/>
              </a:rPr>
              <a:t>art. 6, 9 RODO – przesłanki prawne przetwarzania danych,</a:t>
            </a:r>
          </a:p>
          <a:p>
            <a:pPr marL="342900" indent="-342900" algn="just">
              <a:lnSpc>
                <a:spcPct val="11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dirty="0">
                <a:latin typeface="Palatino Linotype" panose="02040502050505030304" pitchFamily="18" charset="0"/>
              </a:rPr>
              <a:t>art. 12, 13, 14 – klauzule informacyjne/obowiązki informacyjne,</a:t>
            </a:r>
          </a:p>
          <a:p>
            <a:pPr marL="342900" indent="-342900" algn="just">
              <a:lnSpc>
                <a:spcPct val="11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dirty="0">
                <a:latin typeface="Palatino Linotype" panose="02040502050505030304" pitchFamily="18" charset="0"/>
              </a:rPr>
              <a:t>Proces ujawniania danych osobowych w tym w i poza EOG,</a:t>
            </a:r>
          </a:p>
          <a:p>
            <a:pPr marL="342900" indent="-342900" algn="just">
              <a:lnSpc>
                <a:spcPct val="11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b="1" dirty="0">
                <a:latin typeface="Palatino Linotype" panose="02040502050505030304" pitchFamily="18" charset="0"/>
              </a:rPr>
              <a:t>Bezpieczeństwo przetwarzania</a:t>
            </a:r>
            <a:r>
              <a:rPr lang="pl-PL" dirty="0">
                <a:latin typeface="Palatino Linotype" panose="02040502050505030304" pitchFamily="18" charset="0"/>
              </a:rPr>
              <a:t> (art. 32 RODO) w tym IT (</a:t>
            </a:r>
            <a:r>
              <a:rPr lang="pl-PL" b="1" dirty="0">
                <a:solidFill>
                  <a:srgbClr val="00B0F0"/>
                </a:solidFill>
                <a:latin typeface="Palatino Linotype" panose="02040502050505030304" pitchFamily="18" charset="0"/>
              </a:rPr>
              <a:t>narzędzia IT w CT</a:t>
            </a:r>
            <a:r>
              <a:rPr lang="pl-PL" dirty="0">
                <a:latin typeface="Palatino Linotype" panose="02040502050505030304" pitchFamily="18" charset="0"/>
              </a:rPr>
              <a:t>),</a:t>
            </a:r>
          </a:p>
          <a:p>
            <a:pPr marL="342900" indent="-342900" algn="just">
              <a:lnSpc>
                <a:spcPct val="11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b="1" dirty="0">
                <a:latin typeface="Palatino Linotype" panose="02040502050505030304" pitchFamily="18" charset="0"/>
              </a:rPr>
              <a:t>Incydenty / naruszenia w zakresie ODO,</a:t>
            </a:r>
          </a:p>
          <a:p>
            <a:pPr marL="342900" indent="-342900" algn="just">
              <a:lnSpc>
                <a:spcPct val="11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b="1" dirty="0">
                <a:latin typeface="Palatino Linotype" panose="02040502050505030304" pitchFamily="18" charset="0"/>
              </a:rPr>
              <a:t>RCP/RKCP,</a:t>
            </a:r>
          </a:p>
          <a:p>
            <a:pPr marL="342900" indent="-342900" algn="just">
              <a:lnSpc>
                <a:spcPct val="11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b="1" dirty="0">
                <a:solidFill>
                  <a:srgbClr val="00B0F0"/>
                </a:solidFill>
                <a:latin typeface="Palatino Linotype" panose="02040502050505030304" pitchFamily="18" charset="0"/>
              </a:rPr>
              <a:t>Realizacja praw osób, których dane dotyczą,</a:t>
            </a:r>
          </a:p>
          <a:p>
            <a:pPr marL="342900" indent="-342900" algn="just">
              <a:lnSpc>
                <a:spcPct val="11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dirty="0">
                <a:latin typeface="Palatino Linotype" panose="02040502050505030304" pitchFamily="18" charset="0"/>
              </a:rPr>
              <a:t>1-99 RODO/GDPR ….</a:t>
            </a:r>
          </a:p>
          <a:p>
            <a:pPr marL="342900" indent="-342900" algn="just">
              <a:lnSpc>
                <a:spcPct val="11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pl-PL" sz="2000" dirty="0">
              <a:latin typeface="Palatino Linotype" panose="02040502050505030304" pitchFamily="18" charset="0"/>
            </a:endParaRPr>
          </a:p>
          <a:p>
            <a:pPr marL="342900" indent="-342900" algn="just">
              <a:lnSpc>
                <a:spcPct val="11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pl-PL" sz="2000" dirty="0">
              <a:latin typeface="Palatino Linotype" panose="02040502050505030304" pitchFamily="18" charset="0"/>
            </a:endParaRPr>
          </a:p>
          <a:p>
            <a:pPr marL="342900" indent="-342900" algn="just">
              <a:lnSpc>
                <a:spcPct val="11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pl-PL" sz="2000" dirty="0">
              <a:latin typeface="Palatino Linotype" panose="02040502050505030304" pitchFamily="18" charset="0"/>
            </a:endParaRPr>
          </a:p>
          <a:p>
            <a:pPr marL="342900" indent="-342900" algn="just">
              <a:lnSpc>
                <a:spcPct val="11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pl-PL" sz="2000" dirty="0">
              <a:latin typeface="Palatino Linotype" panose="02040502050505030304" pitchFamily="18" charset="0"/>
            </a:endParaRPr>
          </a:p>
          <a:p>
            <a:pPr marL="342900" indent="-342900" algn="just">
              <a:lnSpc>
                <a:spcPct val="11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pl-PL" sz="2000" dirty="0">
              <a:latin typeface="Palatino Linotype" panose="02040502050505030304" pitchFamily="18" charset="0"/>
            </a:endParaRPr>
          </a:p>
          <a:p>
            <a:pPr marL="342900" indent="-342900" algn="just">
              <a:lnSpc>
                <a:spcPct val="11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pl-PL" sz="2000" dirty="0">
              <a:latin typeface="Palatino Linotype" panose="02040502050505030304" pitchFamily="18" charset="0"/>
            </a:endParaRPr>
          </a:p>
          <a:p>
            <a:pPr marL="342900" indent="-342900" algn="just">
              <a:lnSpc>
                <a:spcPct val="11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pl-PL" sz="2000" dirty="0">
              <a:latin typeface="Palatino Linotype" panose="02040502050505030304" pitchFamily="18" charset="0"/>
            </a:endParaRPr>
          </a:p>
          <a:p>
            <a:pPr marL="285750" indent="-28575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pl-PL" dirty="0">
              <a:latin typeface="Palatino Linotype" panose="02040502050505030304" pitchFamily="18" charset="0"/>
            </a:endParaRPr>
          </a:p>
          <a:p>
            <a:pPr marL="285750" indent="-28575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pl-PL" dirty="0">
              <a:latin typeface="Palatino Linotype" panose="02040502050505030304" pitchFamily="18" charset="0"/>
            </a:endParaRPr>
          </a:p>
          <a:p>
            <a:pPr marL="285750" indent="-285750" algn="just">
              <a:lnSpc>
                <a:spcPct val="15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pl-PL" dirty="0">
              <a:latin typeface="Palatino Linotype" panose="02040502050505030304" pitchFamily="18" charset="0"/>
            </a:endParaRPr>
          </a:p>
          <a:p>
            <a:pPr algn="just">
              <a:lnSpc>
                <a:spcPct val="150000"/>
              </a:lnSpc>
              <a:buClr>
                <a:srgbClr val="0070C0"/>
              </a:buClr>
            </a:pPr>
            <a:endParaRPr lang="pl-PL" dirty="0">
              <a:latin typeface="Palatino Linotype" panose="02040502050505030304" pitchFamily="18" charset="0"/>
            </a:endParaRPr>
          </a:p>
          <a:p>
            <a:pPr algn="just">
              <a:lnSpc>
                <a:spcPct val="150000"/>
              </a:lnSpc>
              <a:buClr>
                <a:srgbClr val="0070C0"/>
              </a:buClr>
            </a:pPr>
            <a:endParaRPr lang="pl-PL" dirty="0">
              <a:latin typeface="Palatino Linotype" panose="02040502050505030304" pitchFamily="18" charset="0"/>
            </a:endParaRPr>
          </a:p>
        </p:txBody>
      </p:sp>
      <p:pic>
        <p:nvPicPr>
          <p:cNvPr id="9" name="Obraz 8">
            <a:extLst>
              <a:ext uri="{FF2B5EF4-FFF2-40B4-BE49-F238E27FC236}">
                <a16:creationId xmlns:a16="http://schemas.microsoft.com/office/drawing/2014/main" id="{AC7BC8BB-50F1-471B-A114-B3A0BA5BA2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181319"/>
            <a:ext cx="116205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58890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l-PL" sz="2400" b="1" dirty="0">
                <a:solidFill>
                  <a:srgbClr val="00B0F0"/>
                </a:solidFill>
                <a:latin typeface="Palatino Linotype" panose="02040502050505030304" pitchFamily="18" charset="0"/>
                <a:ea typeface="DejaVu Sans"/>
              </a:rPr>
              <a:t>RODO w CT</a:t>
            </a:r>
          </a:p>
          <a:p>
            <a:pPr lvl="0" algn="ctr"/>
            <a:r>
              <a:rPr lang="pl-PL" sz="2000" b="1" dirty="0">
                <a:solidFill>
                  <a:srgbClr val="00B0F0"/>
                </a:solidFill>
                <a:latin typeface="Palatino Linotype" panose="02040502050505030304" pitchFamily="18" charset="0"/>
              </a:rPr>
              <a:t>Na co szczególnie zwrócić uwagę?!</a:t>
            </a:r>
          </a:p>
        </p:txBody>
      </p:sp>
      <p:sp>
        <p:nvSpPr>
          <p:cNvPr id="84" name="CustomShape 2"/>
          <p:cNvSpPr/>
          <p:nvPr/>
        </p:nvSpPr>
        <p:spPr>
          <a:xfrm>
            <a:off x="457200" y="1416960"/>
            <a:ext cx="8228880" cy="4182062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50000"/>
              </a:lnSpc>
              <a:buClr>
                <a:srgbClr val="0070C0"/>
              </a:buClr>
            </a:pPr>
            <a:endParaRPr lang="pl-PL" dirty="0">
              <a:solidFill>
                <a:schemeClr val="bg1">
                  <a:lumMod val="85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6" name="Prostokąt 5"/>
          <p:cNvSpPr/>
          <p:nvPr/>
        </p:nvSpPr>
        <p:spPr>
          <a:xfrm>
            <a:off x="243622" y="6165304"/>
            <a:ext cx="8640960" cy="5382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  <a:tabLst>
                <a:tab pos="1781175" algn="l"/>
              </a:tabLst>
            </a:pPr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“Privacy By Design” </a:t>
            </a:r>
            <a:r>
              <a:rPr lang="en-GB" sz="1400" b="1" dirty="0">
                <a:solidFill>
                  <a:srgbClr val="0070C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by A.B.B. Advisory &amp; Management </a:t>
            </a:r>
            <a:r>
              <a:rPr lang="en-GB" sz="1400" b="1" dirty="0">
                <a:solidFill>
                  <a:srgbClr val="0070C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Personal Data Protection </a:t>
            </a:r>
            <a:endParaRPr lang="pl-PL" sz="1400" dirty="0">
              <a:latin typeface="Palatino Linotype" panose="020405020505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Data Management </a:t>
            </a:r>
            <a:r>
              <a:rPr lang="en-GB" sz="1400" b="1" dirty="0">
                <a:solidFill>
                  <a:srgbClr val="0070C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400" dirty="0"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www.abbadvisory.com</a:t>
            </a:r>
            <a:r>
              <a:rPr lang="pl-PL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400" b="1" dirty="0">
                <a:solidFill>
                  <a:srgbClr val="0070C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  </a:t>
            </a:r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“My Work, My Passion” </a:t>
            </a:r>
            <a:endParaRPr lang="pl-PL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CustomShape 2">
            <a:extLst>
              <a:ext uri="{FF2B5EF4-FFF2-40B4-BE49-F238E27FC236}">
                <a16:creationId xmlns:a16="http://schemas.microsoft.com/office/drawing/2014/main" id="{6B1A33DD-992C-4891-869F-5A51423AAB16}"/>
              </a:ext>
            </a:extLst>
          </p:cNvPr>
          <p:cNvSpPr/>
          <p:nvPr/>
        </p:nvSpPr>
        <p:spPr>
          <a:xfrm>
            <a:off x="446392" y="1472321"/>
            <a:ext cx="8228880" cy="3612864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342900" indent="-342900" algn="just">
              <a:lnSpc>
                <a:spcPct val="11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sz="2000" b="1" dirty="0">
                <a:latin typeface="Palatino Linotype" panose="02040502050505030304" pitchFamily="18" charset="0"/>
              </a:rPr>
              <a:t>Prezes UODO:</a:t>
            </a:r>
          </a:p>
          <a:p>
            <a:pPr algn="just">
              <a:lnSpc>
                <a:spcPct val="110000"/>
              </a:lnSpc>
              <a:buClr>
                <a:srgbClr val="00B0F0"/>
              </a:buClr>
            </a:pPr>
            <a:endParaRPr lang="pl-PL" sz="2000" b="1" dirty="0">
              <a:latin typeface="Palatino Linotype" panose="02040502050505030304" pitchFamily="18" charset="0"/>
            </a:endParaRPr>
          </a:p>
          <a:p>
            <a:pPr marL="342900" indent="-342900" algn="just">
              <a:lnSpc>
                <a:spcPct val="110000"/>
              </a:lnSpc>
              <a:buClr>
                <a:srgbClr val="00B0F0"/>
              </a:buClr>
              <a:buFont typeface="Palatino Linotype" panose="02040502050505030304" pitchFamily="18" charset="0"/>
              <a:buChar char="‒"/>
            </a:pPr>
            <a:r>
              <a:rPr lang="pl-PL" sz="2000" dirty="0">
                <a:latin typeface="Palatino Linotype" panose="02040502050505030304" pitchFamily="18" charset="0"/>
              </a:rPr>
              <a:t>realizacja art. 13, 14 RODO – prawo do bycia poinformowanym,</a:t>
            </a:r>
          </a:p>
          <a:p>
            <a:pPr marL="342900" indent="-342900" algn="just">
              <a:lnSpc>
                <a:spcPct val="110000"/>
              </a:lnSpc>
              <a:buClr>
                <a:srgbClr val="00B0F0"/>
              </a:buClr>
              <a:buFont typeface="Palatino Linotype" panose="02040502050505030304" pitchFamily="18" charset="0"/>
              <a:buChar char="‒"/>
            </a:pPr>
            <a:r>
              <a:rPr lang="pl-PL" sz="2000" dirty="0">
                <a:latin typeface="Palatino Linotype" panose="02040502050505030304" pitchFamily="18" charset="0"/>
              </a:rPr>
              <a:t>naruszenie ODO,</a:t>
            </a:r>
          </a:p>
          <a:p>
            <a:pPr marL="342900" indent="-342900" algn="just">
              <a:lnSpc>
                <a:spcPct val="110000"/>
              </a:lnSpc>
              <a:buClr>
                <a:srgbClr val="00B0F0"/>
              </a:buClr>
              <a:buFont typeface="Palatino Linotype" panose="02040502050505030304" pitchFamily="18" charset="0"/>
              <a:buChar char="‒"/>
            </a:pPr>
            <a:r>
              <a:rPr lang="pl-PL" sz="2000" dirty="0">
                <a:latin typeface="Palatino Linotype" panose="02040502050505030304" pitchFamily="18" charset="0"/>
              </a:rPr>
              <a:t>bezpieczeństwo przetwarzania,</a:t>
            </a:r>
          </a:p>
          <a:p>
            <a:pPr marL="342900" indent="-342900" algn="just">
              <a:lnSpc>
                <a:spcPct val="110000"/>
              </a:lnSpc>
              <a:buClr>
                <a:srgbClr val="00B0F0"/>
              </a:buClr>
              <a:buFont typeface="Palatino Linotype" panose="02040502050505030304" pitchFamily="18" charset="0"/>
              <a:buChar char="‒"/>
            </a:pPr>
            <a:r>
              <a:rPr lang="pl-PL" sz="2000" dirty="0">
                <a:latin typeface="Palatino Linotype" panose="02040502050505030304" pitchFamily="18" charset="0"/>
              </a:rPr>
              <a:t>analizy ryzyka, </a:t>
            </a:r>
          </a:p>
          <a:p>
            <a:pPr marL="342900" indent="-342900" algn="just">
              <a:lnSpc>
                <a:spcPct val="110000"/>
              </a:lnSpc>
              <a:buClr>
                <a:srgbClr val="00B0F0"/>
              </a:buClr>
              <a:buFont typeface="Palatino Linotype" panose="02040502050505030304" pitchFamily="18" charset="0"/>
              <a:buChar char="‒"/>
            </a:pPr>
            <a:r>
              <a:rPr lang="pl-PL" sz="2000" dirty="0">
                <a:latin typeface="Palatino Linotype" panose="02040502050505030304" pitchFamily="18" charset="0"/>
              </a:rPr>
              <a:t>umowy powierzenia,</a:t>
            </a:r>
          </a:p>
          <a:p>
            <a:pPr marL="342900" indent="-342900" algn="just">
              <a:lnSpc>
                <a:spcPct val="110000"/>
              </a:lnSpc>
              <a:buClr>
                <a:srgbClr val="00B0F0"/>
              </a:buClr>
              <a:buFont typeface="Palatino Linotype" panose="02040502050505030304" pitchFamily="18" charset="0"/>
              <a:buChar char="‒"/>
            </a:pPr>
            <a:r>
              <a:rPr lang="pl-PL" sz="2000" dirty="0">
                <a:latin typeface="Palatino Linotype" panose="02040502050505030304" pitchFamily="18" charset="0"/>
              </a:rPr>
              <a:t>realizacji zasady czasowości, </a:t>
            </a:r>
          </a:p>
          <a:p>
            <a:pPr marL="342900" indent="-342900" algn="just">
              <a:lnSpc>
                <a:spcPct val="110000"/>
              </a:lnSpc>
              <a:buClr>
                <a:srgbClr val="00B0F0"/>
              </a:buClr>
              <a:buFont typeface="Palatino Linotype" panose="02040502050505030304" pitchFamily="18" charset="0"/>
              <a:buChar char="‒"/>
            </a:pPr>
            <a:r>
              <a:rPr lang="pl-PL" sz="2000" dirty="0">
                <a:latin typeface="Palatino Linotype" panose="02040502050505030304" pitchFamily="18" charset="0"/>
              </a:rPr>
              <a:t>RCP, </a:t>
            </a:r>
          </a:p>
          <a:p>
            <a:pPr marL="342900" indent="-342900" algn="just">
              <a:lnSpc>
                <a:spcPct val="110000"/>
              </a:lnSpc>
              <a:buClr>
                <a:srgbClr val="00B0F0"/>
              </a:buClr>
              <a:buFont typeface="Palatino Linotype" panose="02040502050505030304" pitchFamily="18" charset="0"/>
              <a:buChar char="‒"/>
            </a:pPr>
            <a:r>
              <a:rPr lang="pl-PL" sz="2000" dirty="0">
                <a:latin typeface="Palatino Linotype" panose="02040502050505030304" pitchFamily="18" charset="0"/>
              </a:rPr>
              <a:t>zasada rozliczalności,</a:t>
            </a:r>
          </a:p>
          <a:p>
            <a:pPr marL="342900" indent="-342900" algn="just">
              <a:lnSpc>
                <a:spcPct val="11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pl-PL" sz="2000" dirty="0">
              <a:latin typeface="Palatino Linotype" panose="02040502050505030304" pitchFamily="18" charset="0"/>
            </a:endParaRPr>
          </a:p>
          <a:p>
            <a:pPr algn="just">
              <a:lnSpc>
                <a:spcPct val="110000"/>
              </a:lnSpc>
              <a:buClr>
                <a:srgbClr val="00B0F0"/>
              </a:buClr>
            </a:pPr>
            <a:endParaRPr lang="pl-PL" sz="2000" dirty="0">
              <a:latin typeface="Palatino Linotype" panose="02040502050505030304" pitchFamily="18" charset="0"/>
            </a:endParaRPr>
          </a:p>
          <a:p>
            <a:pPr marL="342900" indent="-342900" algn="just">
              <a:lnSpc>
                <a:spcPct val="11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pl-PL" sz="2000" dirty="0">
              <a:latin typeface="Palatino Linotype" panose="02040502050505030304" pitchFamily="18" charset="0"/>
            </a:endParaRPr>
          </a:p>
          <a:p>
            <a:pPr marL="342900" indent="-342900" algn="just">
              <a:lnSpc>
                <a:spcPct val="11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pl-PL" sz="2000" dirty="0">
              <a:latin typeface="Palatino Linotype" panose="02040502050505030304" pitchFamily="18" charset="0"/>
            </a:endParaRPr>
          </a:p>
          <a:p>
            <a:pPr marL="342900" indent="-342900" algn="just">
              <a:lnSpc>
                <a:spcPct val="11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pl-PL" sz="2000" dirty="0">
              <a:latin typeface="Palatino Linotype" panose="02040502050505030304" pitchFamily="18" charset="0"/>
            </a:endParaRPr>
          </a:p>
          <a:p>
            <a:pPr marL="342900" indent="-342900" algn="just">
              <a:lnSpc>
                <a:spcPct val="11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pl-PL" sz="2000" dirty="0">
              <a:latin typeface="Palatino Linotype" panose="02040502050505030304" pitchFamily="18" charset="0"/>
            </a:endParaRPr>
          </a:p>
          <a:p>
            <a:pPr marL="285750" indent="-28575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pl-PL" dirty="0">
              <a:latin typeface="Palatino Linotype" panose="02040502050505030304" pitchFamily="18" charset="0"/>
            </a:endParaRPr>
          </a:p>
          <a:p>
            <a:pPr marL="285750" indent="-28575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pl-PL" dirty="0">
              <a:latin typeface="Palatino Linotype" panose="02040502050505030304" pitchFamily="18" charset="0"/>
            </a:endParaRPr>
          </a:p>
          <a:p>
            <a:pPr marL="285750" indent="-285750" algn="just">
              <a:lnSpc>
                <a:spcPct val="15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pl-PL" dirty="0">
              <a:latin typeface="Palatino Linotype" panose="02040502050505030304" pitchFamily="18" charset="0"/>
            </a:endParaRPr>
          </a:p>
          <a:p>
            <a:pPr algn="just">
              <a:lnSpc>
                <a:spcPct val="150000"/>
              </a:lnSpc>
              <a:buClr>
                <a:srgbClr val="0070C0"/>
              </a:buClr>
            </a:pPr>
            <a:endParaRPr lang="pl-PL" dirty="0">
              <a:latin typeface="Palatino Linotype" panose="02040502050505030304" pitchFamily="18" charset="0"/>
            </a:endParaRPr>
          </a:p>
          <a:p>
            <a:pPr algn="just">
              <a:lnSpc>
                <a:spcPct val="150000"/>
              </a:lnSpc>
              <a:buClr>
                <a:srgbClr val="0070C0"/>
              </a:buClr>
            </a:pPr>
            <a:endParaRPr lang="pl-PL" dirty="0">
              <a:latin typeface="Palatino Linotype" panose="02040502050505030304" pitchFamily="18" charset="0"/>
            </a:endParaRPr>
          </a:p>
        </p:txBody>
      </p:sp>
      <p:pic>
        <p:nvPicPr>
          <p:cNvPr id="9" name="Obraz 8">
            <a:extLst>
              <a:ext uri="{FF2B5EF4-FFF2-40B4-BE49-F238E27FC236}">
                <a16:creationId xmlns:a16="http://schemas.microsoft.com/office/drawing/2014/main" id="{AC7BC8BB-50F1-471B-A114-B3A0BA5BA2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181319"/>
            <a:ext cx="116205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07506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l-PL" sz="2400" b="1" dirty="0">
                <a:solidFill>
                  <a:srgbClr val="00B0F0"/>
                </a:solidFill>
                <a:latin typeface="Palatino Linotype" panose="02040502050505030304" pitchFamily="18" charset="0"/>
                <a:ea typeface="DejaVu Sans"/>
              </a:rPr>
              <a:t>RODO w CT</a:t>
            </a:r>
          </a:p>
          <a:p>
            <a:pPr lvl="0" algn="ctr"/>
            <a:r>
              <a:rPr lang="pl-PL" sz="2000" b="1" dirty="0">
                <a:solidFill>
                  <a:srgbClr val="00B0F0"/>
                </a:solidFill>
                <a:latin typeface="Palatino Linotype" panose="02040502050505030304" pitchFamily="18" charset="0"/>
              </a:rPr>
              <a:t>Podsumowanie</a:t>
            </a:r>
          </a:p>
        </p:txBody>
      </p:sp>
      <p:sp>
        <p:nvSpPr>
          <p:cNvPr id="84" name="CustomShape 2"/>
          <p:cNvSpPr/>
          <p:nvPr/>
        </p:nvSpPr>
        <p:spPr>
          <a:xfrm>
            <a:off x="445325" y="1983242"/>
            <a:ext cx="8228880" cy="2346606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50000"/>
              </a:lnSpc>
              <a:buClr>
                <a:srgbClr val="0070C0"/>
              </a:buClr>
            </a:pPr>
            <a:endParaRPr lang="pl-PL" dirty="0">
              <a:solidFill>
                <a:schemeClr val="bg1">
                  <a:lumMod val="85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6" name="Prostokąt 5"/>
          <p:cNvSpPr/>
          <p:nvPr/>
        </p:nvSpPr>
        <p:spPr>
          <a:xfrm>
            <a:off x="243622" y="6165304"/>
            <a:ext cx="8640960" cy="5382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  <a:tabLst>
                <a:tab pos="1781175" algn="l"/>
              </a:tabLst>
            </a:pPr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“Privacy By Design” </a:t>
            </a:r>
            <a:r>
              <a:rPr lang="en-GB" sz="1400" b="1" dirty="0">
                <a:solidFill>
                  <a:srgbClr val="0070C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by A.B.B. Advisory &amp; Management </a:t>
            </a:r>
            <a:r>
              <a:rPr lang="en-GB" sz="1400" b="1" dirty="0">
                <a:solidFill>
                  <a:srgbClr val="0070C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Personal Data Protection </a:t>
            </a:r>
            <a:endParaRPr lang="pl-PL" sz="1400" dirty="0">
              <a:latin typeface="Palatino Linotype" panose="020405020505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Data Management </a:t>
            </a:r>
            <a:r>
              <a:rPr lang="en-GB" sz="1400" b="1" dirty="0">
                <a:solidFill>
                  <a:srgbClr val="0070C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400" dirty="0"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www.abbadvisory.com</a:t>
            </a:r>
            <a:r>
              <a:rPr lang="pl-PL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400" b="1" dirty="0">
                <a:solidFill>
                  <a:srgbClr val="0070C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  </a:t>
            </a:r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“My Work, My Passion” </a:t>
            </a:r>
            <a:endParaRPr lang="pl-PL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CustomShape 2">
            <a:extLst>
              <a:ext uri="{FF2B5EF4-FFF2-40B4-BE49-F238E27FC236}">
                <a16:creationId xmlns:a16="http://schemas.microsoft.com/office/drawing/2014/main" id="{6B1A33DD-992C-4891-869F-5A51423AAB16}"/>
              </a:ext>
            </a:extLst>
          </p:cNvPr>
          <p:cNvSpPr/>
          <p:nvPr/>
        </p:nvSpPr>
        <p:spPr>
          <a:xfrm>
            <a:off x="446392" y="1472321"/>
            <a:ext cx="8228880" cy="3612864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just">
              <a:lnSpc>
                <a:spcPct val="110000"/>
              </a:lnSpc>
              <a:buClr>
                <a:srgbClr val="00B0F0"/>
              </a:buClr>
            </a:pPr>
            <a:endParaRPr lang="pl-PL" sz="2200" dirty="0">
              <a:latin typeface="Palatino Linotype" panose="02040502050505030304" pitchFamily="18" charset="0"/>
            </a:endParaRPr>
          </a:p>
          <a:p>
            <a:pPr algn="just">
              <a:lnSpc>
                <a:spcPct val="110000"/>
              </a:lnSpc>
              <a:buClr>
                <a:srgbClr val="00B0F0"/>
              </a:buClr>
            </a:pPr>
            <a:endParaRPr lang="pl-PL" sz="2000" dirty="0">
              <a:latin typeface="Palatino Linotype" panose="02040502050505030304" pitchFamily="18" charset="0"/>
            </a:endParaRPr>
          </a:p>
          <a:p>
            <a:pPr marL="342900" indent="-342900" algn="just">
              <a:lnSpc>
                <a:spcPct val="11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pl-PL" sz="2000" dirty="0">
              <a:latin typeface="Palatino Linotype" panose="02040502050505030304" pitchFamily="18" charset="0"/>
            </a:endParaRPr>
          </a:p>
          <a:p>
            <a:pPr marL="342900" indent="-342900" algn="just">
              <a:lnSpc>
                <a:spcPct val="11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pl-PL" sz="2000" dirty="0">
              <a:latin typeface="Palatino Linotype" panose="02040502050505030304" pitchFamily="18" charset="0"/>
            </a:endParaRPr>
          </a:p>
          <a:p>
            <a:pPr marL="342900" indent="-342900" algn="just">
              <a:lnSpc>
                <a:spcPct val="11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pl-PL" sz="2000" dirty="0">
              <a:latin typeface="Palatino Linotype" panose="02040502050505030304" pitchFamily="18" charset="0"/>
            </a:endParaRPr>
          </a:p>
          <a:p>
            <a:pPr marL="342900" indent="-342900" algn="just">
              <a:lnSpc>
                <a:spcPct val="11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pl-PL" sz="2000" dirty="0">
              <a:latin typeface="Palatino Linotype" panose="02040502050505030304" pitchFamily="18" charset="0"/>
            </a:endParaRPr>
          </a:p>
          <a:p>
            <a:pPr marL="285750" indent="-28575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pl-PL" dirty="0">
              <a:latin typeface="Palatino Linotype" panose="02040502050505030304" pitchFamily="18" charset="0"/>
            </a:endParaRPr>
          </a:p>
          <a:p>
            <a:pPr marL="285750" indent="-28575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pl-PL" dirty="0">
              <a:latin typeface="Palatino Linotype" panose="02040502050505030304" pitchFamily="18" charset="0"/>
            </a:endParaRPr>
          </a:p>
          <a:p>
            <a:pPr marL="285750" indent="-285750" algn="just">
              <a:lnSpc>
                <a:spcPct val="15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pl-PL" dirty="0">
              <a:latin typeface="Palatino Linotype" panose="02040502050505030304" pitchFamily="18" charset="0"/>
            </a:endParaRPr>
          </a:p>
          <a:p>
            <a:pPr algn="just">
              <a:lnSpc>
                <a:spcPct val="150000"/>
              </a:lnSpc>
              <a:buClr>
                <a:srgbClr val="0070C0"/>
              </a:buClr>
            </a:pPr>
            <a:endParaRPr lang="pl-PL" dirty="0">
              <a:latin typeface="Palatino Linotype" panose="02040502050505030304" pitchFamily="18" charset="0"/>
            </a:endParaRPr>
          </a:p>
          <a:p>
            <a:pPr algn="just">
              <a:lnSpc>
                <a:spcPct val="150000"/>
              </a:lnSpc>
              <a:buClr>
                <a:srgbClr val="0070C0"/>
              </a:buClr>
            </a:pPr>
            <a:endParaRPr lang="pl-PL" dirty="0">
              <a:latin typeface="Palatino Linotype" panose="02040502050505030304" pitchFamily="18" charset="0"/>
            </a:endParaRPr>
          </a:p>
        </p:txBody>
      </p:sp>
      <p:pic>
        <p:nvPicPr>
          <p:cNvPr id="9" name="Obraz 8">
            <a:extLst>
              <a:ext uri="{FF2B5EF4-FFF2-40B4-BE49-F238E27FC236}">
                <a16:creationId xmlns:a16="http://schemas.microsoft.com/office/drawing/2014/main" id="{AC7BC8BB-50F1-471B-A114-B3A0BA5BA2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181319"/>
            <a:ext cx="1162050" cy="952500"/>
          </a:xfrm>
          <a:prstGeom prst="rect">
            <a:avLst/>
          </a:prstGeom>
        </p:spPr>
      </p:pic>
      <p:sp>
        <p:nvSpPr>
          <p:cNvPr id="7" name="CustomShape 2">
            <a:extLst>
              <a:ext uri="{FF2B5EF4-FFF2-40B4-BE49-F238E27FC236}">
                <a16:creationId xmlns:a16="http://schemas.microsoft.com/office/drawing/2014/main" id="{F0B0FCE8-5E1C-4695-B7F6-E04BDC342FCF}"/>
              </a:ext>
            </a:extLst>
          </p:cNvPr>
          <p:cNvSpPr/>
          <p:nvPr/>
        </p:nvSpPr>
        <p:spPr>
          <a:xfrm>
            <a:off x="457200" y="2361025"/>
            <a:ext cx="8228880" cy="1835456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10000"/>
              </a:lnSpc>
              <a:buClr>
                <a:srgbClr val="00B0F0"/>
              </a:buClr>
            </a:pPr>
            <a:r>
              <a:rPr lang="pl-PL" sz="2000" dirty="0">
                <a:latin typeface="Palatino Linotype" panose="02040502050505030304" pitchFamily="18" charset="0"/>
              </a:rPr>
              <a:t>Sponsor, CRO, Badacz, Zespół badawczy, Ośrodek badawczy </a:t>
            </a:r>
            <a:r>
              <a:rPr lang="pl-PL" sz="2000" b="1" dirty="0">
                <a:solidFill>
                  <a:srgbClr val="00B0F0"/>
                </a:solidFill>
                <a:latin typeface="Palatino Linotype" panose="02040502050505030304" pitchFamily="18" charset="0"/>
              </a:rPr>
              <a:t>zapewniają zgodność z prawem, bezpieczeństwo przetwarzania danych osobowych, realizację praw osób na każdym etapie CT!!! </a:t>
            </a:r>
          </a:p>
          <a:p>
            <a:pPr algn="ctr">
              <a:lnSpc>
                <a:spcPct val="110000"/>
              </a:lnSpc>
              <a:buClr>
                <a:srgbClr val="00B0F0"/>
              </a:buClr>
            </a:pPr>
            <a:endParaRPr lang="pl-PL" sz="2000" dirty="0">
              <a:latin typeface="Palatino Linotype" panose="02040502050505030304" pitchFamily="18" charset="0"/>
            </a:endParaRPr>
          </a:p>
          <a:p>
            <a:pPr algn="ctr">
              <a:lnSpc>
                <a:spcPct val="110000"/>
              </a:lnSpc>
              <a:buClr>
                <a:srgbClr val="00B0F0"/>
              </a:buClr>
            </a:pPr>
            <a:r>
              <a:rPr lang="pl-PL" sz="2000" b="1" dirty="0">
                <a:latin typeface="Palatino Linotype" panose="02040502050505030304" pitchFamily="18" charset="0"/>
              </a:rPr>
              <a:t>Od zaplanowania CT po archiwizację dokumentacji!</a:t>
            </a:r>
          </a:p>
          <a:p>
            <a:pPr algn="just">
              <a:lnSpc>
                <a:spcPct val="150000"/>
              </a:lnSpc>
              <a:buClr>
                <a:srgbClr val="0070C0"/>
              </a:buClr>
            </a:pPr>
            <a:endParaRPr lang="pl-PL" dirty="0">
              <a:latin typeface="Palatino Linotype" panose="02040502050505030304" pitchFamily="18" charset="0"/>
            </a:endParaRPr>
          </a:p>
          <a:p>
            <a:pPr algn="just">
              <a:lnSpc>
                <a:spcPct val="150000"/>
              </a:lnSpc>
              <a:buClr>
                <a:srgbClr val="0070C0"/>
              </a:buClr>
            </a:pPr>
            <a:endParaRPr lang="pl-PL" dirty="0">
              <a:latin typeface="Palatino Linotype" panose="02040502050505030304" pitchFamily="18" charset="0"/>
            </a:endParaRPr>
          </a:p>
          <a:p>
            <a:pPr algn="just">
              <a:lnSpc>
                <a:spcPct val="150000"/>
              </a:lnSpc>
              <a:buClr>
                <a:srgbClr val="0070C0"/>
              </a:buClr>
            </a:pPr>
            <a:endParaRPr lang="pl-PL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56757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6813" y="1628800"/>
            <a:ext cx="6970374" cy="3168352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EA43CCB7-C03D-4D97-82F1-EEF2762976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330" y="172244"/>
            <a:ext cx="116205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6657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l-PL" sz="2400" b="1" dirty="0">
                <a:solidFill>
                  <a:srgbClr val="00B0F0"/>
                </a:solidFill>
                <a:latin typeface="Palatino Linotype" panose="02040502050505030304" pitchFamily="18" charset="0"/>
                <a:ea typeface="DejaVu Sans"/>
              </a:rPr>
              <a:t>RODO w CT</a:t>
            </a:r>
          </a:p>
          <a:p>
            <a:pPr algn="ctr">
              <a:lnSpc>
                <a:spcPct val="100000"/>
              </a:lnSpc>
            </a:pPr>
            <a:r>
              <a:rPr lang="pl-PL" sz="2000" b="1" dirty="0">
                <a:solidFill>
                  <a:srgbClr val="00B0F0"/>
                </a:solidFill>
                <a:latin typeface="Palatino Linotype" panose="02040502050505030304" pitchFamily="18" charset="0"/>
              </a:rPr>
              <a:t>Otoczenie prawne Sponsora, CRO, Ośrodka badawczego</a:t>
            </a:r>
            <a:endParaRPr sz="2000" b="1" dirty="0">
              <a:solidFill>
                <a:srgbClr val="00B0F0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84" name="CustomShape 2"/>
          <p:cNvSpPr/>
          <p:nvPr/>
        </p:nvSpPr>
        <p:spPr>
          <a:xfrm>
            <a:off x="457200" y="1416960"/>
            <a:ext cx="8228880" cy="4182062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50000"/>
              </a:lnSpc>
              <a:buClr>
                <a:srgbClr val="0070C0"/>
              </a:buClr>
            </a:pPr>
            <a:endParaRPr lang="pl-PL" dirty="0">
              <a:solidFill>
                <a:schemeClr val="bg1">
                  <a:lumMod val="85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6" name="Prostokąt 5"/>
          <p:cNvSpPr/>
          <p:nvPr/>
        </p:nvSpPr>
        <p:spPr>
          <a:xfrm>
            <a:off x="243622" y="6165304"/>
            <a:ext cx="8640960" cy="5382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  <a:tabLst>
                <a:tab pos="1781175" algn="l"/>
              </a:tabLst>
            </a:pPr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“Privacy By Design” </a:t>
            </a:r>
            <a:r>
              <a:rPr lang="en-GB" sz="1400" b="1" dirty="0">
                <a:solidFill>
                  <a:srgbClr val="0070C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by A.B.B. Advisory &amp; Management </a:t>
            </a:r>
            <a:r>
              <a:rPr lang="en-GB" sz="1400" b="1" dirty="0">
                <a:solidFill>
                  <a:srgbClr val="0070C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Personal Data Protection </a:t>
            </a:r>
            <a:endParaRPr lang="pl-PL" sz="1400" dirty="0">
              <a:latin typeface="Palatino Linotype" panose="020405020505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Data Management </a:t>
            </a:r>
            <a:r>
              <a:rPr lang="en-GB" sz="1400" b="1" dirty="0">
                <a:solidFill>
                  <a:srgbClr val="0070C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400" dirty="0"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www.abbadvisory.com</a:t>
            </a:r>
            <a:r>
              <a:rPr lang="pl-PL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400" b="1" dirty="0">
                <a:solidFill>
                  <a:srgbClr val="0070C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  </a:t>
            </a:r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“My Work, My Passion” </a:t>
            </a:r>
            <a:endParaRPr lang="pl-PL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CustomShape 2">
            <a:extLst>
              <a:ext uri="{FF2B5EF4-FFF2-40B4-BE49-F238E27FC236}">
                <a16:creationId xmlns:a16="http://schemas.microsoft.com/office/drawing/2014/main" id="{6B1A33DD-992C-4891-869F-5A51423AAB16}"/>
              </a:ext>
            </a:extLst>
          </p:cNvPr>
          <p:cNvSpPr/>
          <p:nvPr/>
        </p:nvSpPr>
        <p:spPr>
          <a:xfrm>
            <a:off x="457911" y="1275389"/>
            <a:ext cx="8228880" cy="4889915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285750" indent="-285750" algn="just">
              <a:lnSpc>
                <a:spcPct val="11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sz="1600" dirty="0">
                <a:latin typeface="Palatino Linotype" panose="02040502050505030304" pitchFamily="18" charset="0"/>
              </a:rPr>
              <a:t>Konstytucja (Ustawa zasadnicza),</a:t>
            </a:r>
          </a:p>
          <a:p>
            <a:pPr marL="285750" indent="-285750" algn="just">
              <a:lnSpc>
                <a:spcPct val="11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sz="1600" b="1" dirty="0">
                <a:solidFill>
                  <a:srgbClr val="00B0F0"/>
                </a:solidFill>
                <a:latin typeface="Palatino Linotype" panose="02040502050505030304" pitchFamily="18" charset="0"/>
              </a:rPr>
              <a:t>RODO,</a:t>
            </a:r>
          </a:p>
          <a:p>
            <a:pPr marL="285750" indent="-285750" algn="just">
              <a:lnSpc>
                <a:spcPct val="11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sz="1600" dirty="0">
                <a:latin typeface="Palatino Linotype" panose="02040502050505030304" pitchFamily="18" charset="0"/>
              </a:rPr>
              <a:t>Wytyczne EROD,</a:t>
            </a:r>
          </a:p>
          <a:p>
            <a:pPr marL="285750" indent="-285750" algn="just">
              <a:lnSpc>
                <a:spcPct val="11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sz="1600" b="1" dirty="0">
                <a:solidFill>
                  <a:srgbClr val="00B0F0"/>
                </a:solidFill>
                <a:latin typeface="Palatino Linotype" panose="02040502050505030304" pitchFamily="18" charset="0"/>
              </a:rPr>
              <a:t>Opinia EROD nr 3/2019 23 styczeń 2019 w sprawie RCT vs. RODO,</a:t>
            </a:r>
          </a:p>
          <a:p>
            <a:pPr marL="285750" indent="-285750" algn="just">
              <a:lnSpc>
                <a:spcPct val="11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sz="1600" dirty="0">
                <a:latin typeface="Palatino Linotype" panose="02040502050505030304" pitchFamily="18" charset="0"/>
              </a:rPr>
              <a:t>Rozporządzenie Parlamentu Europejskiego i Rady (UE) nr 536/2014 z dnia 16 kwietnia 2014 – planowane obowiązywanie od 2020,</a:t>
            </a:r>
          </a:p>
          <a:p>
            <a:pPr marL="285750" indent="-285750" algn="just">
              <a:lnSpc>
                <a:spcPct val="11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sz="1600" b="1" dirty="0">
                <a:solidFill>
                  <a:srgbClr val="00B0F0"/>
                </a:solidFill>
                <a:latin typeface="Palatino Linotype" panose="02040502050505030304" pitchFamily="18" charset="0"/>
              </a:rPr>
              <a:t>Ustawa o ochronie danych osobowych z 10 maja 2018,</a:t>
            </a:r>
          </a:p>
          <a:p>
            <a:pPr marL="285750" indent="-285750" algn="just">
              <a:lnSpc>
                <a:spcPct val="11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sz="1600" dirty="0">
                <a:latin typeface="Palatino Linotype" panose="02040502050505030304" pitchFamily="18" charset="0"/>
              </a:rPr>
              <a:t>Ustawa o zmianie niektórych ustaw,</a:t>
            </a:r>
          </a:p>
          <a:p>
            <a:pPr marL="285750" indent="-285750" algn="just">
              <a:lnSpc>
                <a:spcPct val="11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sz="1600" dirty="0">
                <a:latin typeface="Palatino Linotype" panose="02040502050505030304" pitchFamily="18" charset="0"/>
              </a:rPr>
              <a:t>Komunikaty PUODO,</a:t>
            </a:r>
          </a:p>
          <a:p>
            <a:pPr marL="285750" indent="-285750" algn="just">
              <a:lnSpc>
                <a:spcPct val="11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sz="1600" dirty="0">
                <a:latin typeface="Palatino Linotype" panose="02040502050505030304" pitchFamily="18" charset="0"/>
              </a:rPr>
              <a:t>Decyzje PUODO,</a:t>
            </a:r>
          </a:p>
          <a:p>
            <a:pPr marL="285750" indent="-285750" algn="just">
              <a:lnSpc>
                <a:spcPct val="11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sz="1600" dirty="0">
                <a:latin typeface="Palatino Linotype" panose="02040502050505030304" pitchFamily="18" charset="0"/>
              </a:rPr>
              <a:t>Wyroki Sądu,</a:t>
            </a:r>
          </a:p>
          <a:p>
            <a:pPr marL="285750" indent="-285750" algn="just">
              <a:lnSpc>
                <a:spcPct val="11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sz="1600" b="1" dirty="0">
                <a:solidFill>
                  <a:srgbClr val="00B0F0"/>
                </a:solidFill>
                <a:latin typeface="Palatino Linotype" panose="02040502050505030304" pitchFamily="18" charset="0"/>
              </a:rPr>
              <a:t>Lex </a:t>
            </a:r>
            <a:r>
              <a:rPr lang="pl-PL" sz="1600" b="1" dirty="0" err="1">
                <a:solidFill>
                  <a:srgbClr val="00B0F0"/>
                </a:solidFill>
                <a:latin typeface="Palatino Linotype" panose="02040502050505030304" pitchFamily="18" charset="0"/>
              </a:rPr>
              <a:t>specialis</a:t>
            </a:r>
            <a:r>
              <a:rPr lang="pl-PL" sz="1600" b="1" dirty="0">
                <a:solidFill>
                  <a:srgbClr val="00B0F0"/>
                </a:solidFill>
                <a:latin typeface="Palatino Linotype" panose="02040502050505030304" pitchFamily="18" charset="0"/>
              </a:rPr>
              <a:t> rangi ustawy w porządku krajowym (Ustawa Prawo farmaceutyczne, Ustawa o prawach pacjenta i Rzeczniku Praw Pacjenta oraz inne),</a:t>
            </a:r>
          </a:p>
          <a:p>
            <a:pPr marL="285750" indent="-285750" algn="just">
              <a:lnSpc>
                <a:spcPct val="11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sz="1600" dirty="0">
                <a:latin typeface="Palatino Linotype" panose="02040502050505030304" pitchFamily="18" charset="0"/>
              </a:rPr>
              <a:t>Kodeksy GCP,</a:t>
            </a:r>
          </a:p>
          <a:p>
            <a:pPr marL="285750" indent="-285750" algn="just">
              <a:lnSpc>
                <a:spcPct val="11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sz="1600" dirty="0">
                <a:latin typeface="Palatino Linotype" panose="02040502050505030304" pitchFamily="18" charset="0"/>
              </a:rPr>
              <a:t>Kodeksy ochrony danych,</a:t>
            </a:r>
          </a:p>
          <a:p>
            <a:pPr marL="285750" indent="-285750" algn="just">
              <a:lnSpc>
                <a:spcPct val="11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sz="1600" dirty="0">
                <a:latin typeface="Palatino Linotype" panose="02040502050505030304" pitchFamily="18" charset="0"/>
              </a:rPr>
              <a:t>Międzynarodowe otoczenie prawne regulujące CT,</a:t>
            </a:r>
          </a:p>
          <a:p>
            <a:pPr marL="285750" indent="-285750" algn="just">
              <a:lnSpc>
                <a:spcPct val="11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sz="1600" dirty="0">
                <a:latin typeface="Palatino Linotype" panose="02040502050505030304" pitchFamily="18" charset="0"/>
              </a:rPr>
              <a:t>Lex </a:t>
            </a:r>
            <a:r>
              <a:rPr lang="pl-PL" sz="1600" dirty="0" err="1">
                <a:latin typeface="Palatino Linotype" panose="02040502050505030304" pitchFamily="18" charset="0"/>
              </a:rPr>
              <a:t>specialis</a:t>
            </a:r>
            <a:r>
              <a:rPr lang="pl-PL" sz="1600" dirty="0">
                <a:latin typeface="Palatino Linotype" panose="02040502050505030304" pitchFamily="18" charset="0"/>
              </a:rPr>
              <a:t> CT country </a:t>
            </a:r>
            <a:r>
              <a:rPr lang="pl-PL" sz="1600" dirty="0" err="1">
                <a:latin typeface="Palatino Linotype" panose="02040502050505030304" pitchFamily="18" charset="0"/>
              </a:rPr>
              <a:t>related</a:t>
            </a:r>
            <a:r>
              <a:rPr lang="pl-PL" sz="1600" dirty="0">
                <a:latin typeface="Palatino Linotype" panose="02040502050505030304" pitchFamily="18" charset="0"/>
              </a:rPr>
              <a:t>,</a:t>
            </a:r>
          </a:p>
          <a:p>
            <a:pPr marL="285750" indent="-285750" algn="just">
              <a:lnSpc>
                <a:spcPct val="11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pl-PL" sz="2000" dirty="0">
              <a:latin typeface="Palatino Linotype" panose="02040502050505030304" pitchFamily="18" charset="0"/>
            </a:endParaRPr>
          </a:p>
        </p:txBody>
      </p:sp>
      <p:pic>
        <p:nvPicPr>
          <p:cNvPr id="9" name="Obraz 8">
            <a:extLst>
              <a:ext uri="{FF2B5EF4-FFF2-40B4-BE49-F238E27FC236}">
                <a16:creationId xmlns:a16="http://schemas.microsoft.com/office/drawing/2014/main" id="{AC7BC8BB-50F1-471B-A114-B3A0BA5BA2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162224"/>
            <a:ext cx="116205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322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l-PL" sz="2400" b="1" dirty="0">
                <a:solidFill>
                  <a:srgbClr val="00B0F0"/>
                </a:solidFill>
                <a:latin typeface="Palatino Linotype" panose="02040502050505030304" pitchFamily="18" charset="0"/>
                <a:ea typeface="DejaVu Sans"/>
              </a:rPr>
              <a:t>RODO w CT</a:t>
            </a:r>
          </a:p>
          <a:p>
            <a:pPr lvl="0" algn="ctr"/>
            <a:r>
              <a:rPr lang="pl-PL" sz="2000" b="1" dirty="0">
                <a:solidFill>
                  <a:srgbClr val="00B0F0"/>
                </a:solidFill>
                <a:latin typeface="Palatino Linotype" panose="02040502050505030304" pitchFamily="18" charset="0"/>
              </a:rPr>
              <a:t>Istotne role w CT na gruncie RODO</a:t>
            </a:r>
          </a:p>
        </p:txBody>
      </p:sp>
      <p:sp>
        <p:nvSpPr>
          <p:cNvPr id="84" name="CustomShape 2"/>
          <p:cNvSpPr/>
          <p:nvPr/>
        </p:nvSpPr>
        <p:spPr>
          <a:xfrm>
            <a:off x="457200" y="1416960"/>
            <a:ext cx="8228880" cy="4182062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50000"/>
              </a:lnSpc>
              <a:buClr>
                <a:srgbClr val="0070C0"/>
              </a:buClr>
            </a:pPr>
            <a:endParaRPr lang="pl-PL" dirty="0">
              <a:solidFill>
                <a:schemeClr val="bg1">
                  <a:lumMod val="85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6" name="Prostokąt 5"/>
          <p:cNvSpPr/>
          <p:nvPr/>
        </p:nvSpPr>
        <p:spPr>
          <a:xfrm>
            <a:off x="243622" y="6165304"/>
            <a:ext cx="8640960" cy="5382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  <a:tabLst>
                <a:tab pos="1781175" algn="l"/>
              </a:tabLst>
            </a:pPr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“Privacy By Design” </a:t>
            </a:r>
            <a:r>
              <a:rPr lang="en-GB" sz="1400" b="1" dirty="0">
                <a:solidFill>
                  <a:srgbClr val="0070C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by A.B.B. Advisory &amp; Management </a:t>
            </a:r>
            <a:r>
              <a:rPr lang="en-GB" sz="1400" b="1" dirty="0">
                <a:solidFill>
                  <a:srgbClr val="0070C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Personal Data Protection </a:t>
            </a:r>
            <a:endParaRPr lang="pl-PL" sz="1400" dirty="0">
              <a:latin typeface="Palatino Linotype" panose="020405020505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Data Management </a:t>
            </a:r>
            <a:r>
              <a:rPr lang="en-GB" sz="1400" b="1" dirty="0">
                <a:solidFill>
                  <a:srgbClr val="0070C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400" dirty="0"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www.abbadvisory.com</a:t>
            </a:r>
            <a:r>
              <a:rPr lang="pl-PL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400" b="1" dirty="0">
                <a:solidFill>
                  <a:srgbClr val="0070C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  </a:t>
            </a:r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“My Work, My Passion” </a:t>
            </a:r>
            <a:endParaRPr lang="pl-PL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CustomShape 2">
            <a:extLst>
              <a:ext uri="{FF2B5EF4-FFF2-40B4-BE49-F238E27FC236}">
                <a16:creationId xmlns:a16="http://schemas.microsoft.com/office/drawing/2014/main" id="{6B1A33DD-992C-4891-869F-5A51423AAB16}"/>
              </a:ext>
            </a:extLst>
          </p:cNvPr>
          <p:cNvSpPr/>
          <p:nvPr/>
        </p:nvSpPr>
        <p:spPr>
          <a:xfrm>
            <a:off x="449662" y="1417667"/>
            <a:ext cx="8228880" cy="4464496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285750" indent="-285750" algn="just">
              <a:lnSpc>
                <a:spcPct val="11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b="1" dirty="0">
                <a:latin typeface="Palatino Linotype" panose="02040502050505030304" pitchFamily="18" charset="0"/>
              </a:rPr>
              <a:t>Sponsor</a:t>
            </a:r>
            <a:r>
              <a:rPr lang="pl-PL" dirty="0">
                <a:latin typeface="Palatino Linotype" panose="02040502050505030304" pitchFamily="18" charset="0"/>
              </a:rPr>
              <a:t>  - Administrator danych, Współadministrator</a:t>
            </a:r>
          </a:p>
          <a:p>
            <a:pPr marL="285750" indent="-285750" algn="just">
              <a:lnSpc>
                <a:spcPct val="11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b="1" dirty="0">
                <a:latin typeface="Palatino Linotype" panose="02040502050505030304" pitchFamily="18" charset="0"/>
              </a:rPr>
              <a:t>Przedstawiciel</a:t>
            </a:r>
            <a:r>
              <a:rPr lang="pl-PL" dirty="0">
                <a:latin typeface="Palatino Linotype" panose="02040502050505030304" pitchFamily="18" charset="0"/>
              </a:rPr>
              <a:t> = Przedstawiciel Sponsora (podmiot w obszarze EOG)</a:t>
            </a:r>
          </a:p>
          <a:p>
            <a:pPr marL="285750" indent="-285750" algn="just">
              <a:lnSpc>
                <a:spcPct val="11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b="1" dirty="0">
                <a:latin typeface="Palatino Linotype" panose="02040502050505030304" pitchFamily="18" charset="0"/>
              </a:rPr>
              <a:t>Grupa przedsiębiorstw </a:t>
            </a:r>
            <a:r>
              <a:rPr lang="pl-PL" dirty="0">
                <a:latin typeface="Palatino Linotype" panose="02040502050505030304" pitchFamily="18" charset="0"/>
              </a:rPr>
              <a:t>= Podmioty należące go grupy powiązanej ze Sponsorem</a:t>
            </a:r>
          </a:p>
          <a:p>
            <a:pPr marL="285750" indent="-285750" algn="just">
              <a:lnSpc>
                <a:spcPct val="11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b="1" dirty="0">
                <a:solidFill>
                  <a:srgbClr val="00B0F0"/>
                </a:solidFill>
                <a:latin typeface="Palatino Linotype" panose="02040502050505030304" pitchFamily="18" charset="0"/>
              </a:rPr>
              <a:t>CRO =  ADO + Procesor + Przedstawiciel</a:t>
            </a:r>
          </a:p>
          <a:p>
            <a:pPr marL="285750" indent="-285750" algn="just">
              <a:lnSpc>
                <a:spcPct val="11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b="1" dirty="0">
                <a:solidFill>
                  <a:srgbClr val="00B0F0"/>
                </a:solidFill>
                <a:latin typeface="Palatino Linotype" panose="02040502050505030304" pitchFamily="18" charset="0"/>
              </a:rPr>
              <a:t>Ośrodek badawczy = ADO + Procesor</a:t>
            </a:r>
          </a:p>
          <a:p>
            <a:pPr marL="285750" indent="-285750" algn="just">
              <a:lnSpc>
                <a:spcPct val="11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b="1" dirty="0">
                <a:latin typeface="Palatino Linotype" panose="02040502050505030304" pitchFamily="18" charset="0"/>
              </a:rPr>
              <a:t>Badacz</a:t>
            </a:r>
            <a:r>
              <a:rPr lang="pl-PL" dirty="0">
                <a:latin typeface="Palatino Linotype" panose="02040502050505030304" pitchFamily="18" charset="0"/>
              </a:rPr>
              <a:t> = ADO + Procesor</a:t>
            </a:r>
          </a:p>
          <a:p>
            <a:pPr marL="285750" indent="-285750" algn="just">
              <a:lnSpc>
                <a:spcPct val="11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b="1" dirty="0">
                <a:latin typeface="Palatino Linotype" panose="02040502050505030304" pitchFamily="18" charset="0"/>
              </a:rPr>
              <a:t>Zespół badawczy </a:t>
            </a:r>
            <a:r>
              <a:rPr lang="pl-PL" dirty="0">
                <a:latin typeface="Palatino Linotype" panose="02040502050505030304" pitchFamily="18" charset="0"/>
              </a:rPr>
              <a:t>= użytkownicy danych</a:t>
            </a:r>
          </a:p>
          <a:p>
            <a:pPr marL="285750" indent="-285750" algn="just">
              <a:lnSpc>
                <a:spcPct val="11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b="1" dirty="0">
                <a:latin typeface="Palatino Linotype" panose="02040502050505030304" pitchFamily="18" charset="0"/>
              </a:rPr>
              <a:t>CRA</a:t>
            </a:r>
            <a:r>
              <a:rPr lang="pl-PL" dirty="0">
                <a:latin typeface="Palatino Linotype" panose="02040502050505030304" pitchFamily="18" charset="0"/>
              </a:rPr>
              <a:t> = Procesor, użytkownik danych</a:t>
            </a:r>
          </a:p>
          <a:p>
            <a:pPr marL="285750" indent="-285750" algn="just">
              <a:lnSpc>
                <a:spcPct val="11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b="1" dirty="0">
                <a:solidFill>
                  <a:srgbClr val="00B0F0"/>
                </a:solidFill>
                <a:latin typeface="Palatino Linotype" panose="02040502050505030304" pitchFamily="18" charset="0"/>
              </a:rPr>
              <a:t>Uczestnik CT = osoba, której dane dotyczą, uczestnik CT, który wyraził zgodę na uczestnictwo w CT (dzieci, osoby pełnoletnie)</a:t>
            </a:r>
          </a:p>
          <a:p>
            <a:pPr marL="285750" indent="-285750" algn="just">
              <a:lnSpc>
                <a:spcPct val="11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b="1" dirty="0">
                <a:latin typeface="Palatino Linotype" panose="02040502050505030304" pitchFamily="18" charset="0"/>
              </a:rPr>
              <a:t>Opiekun prawny </a:t>
            </a:r>
            <a:r>
              <a:rPr lang="pl-PL" dirty="0">
                <a:latin typeface="Palatino Linotype" panose="02040502050505030304" pitchFamily="18" charset="0"/>
              </a:rPr>
              <a:t>= reprezentant uczestnika CT</a:t>
            </a:r>
          </a:p>
          <a:p>
            <a:pPr marL="285750" indent="-285750" algn="just">
              <a:lnSpc>
                <a:spcPct val="11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b="1" dirty="0">
                <a:latin typeface="Palatino Linotype" panose="02040502050505030304" pitchFamily="18" charset="0"/>
              </a:rPr>
              <a:t>Odbiorca danych</a:t>
            </a:r>
            <a:r>
              <a:rPr lang="pl-PL" dirty="0">
                <a:latin typeface="Palatino Linotype" panose="02040502050505030304" pitchFamily="18" charset="0"/>
              </a:rPr>
              <a:t> (w tym strona trzecia) = podmioty, którym ujawnia się dane osobowe = ADO + Procesor</a:t>
            </a:r>
          </a:p>
          <a:p>
            <a:pPr algn="just">
              <a:lnSpc>
                <a:spcPct val="150000"/>
              </a:lnSpc>
              <a:buClr>
                <a:srgbClr val="0070C0"/>
              </a:buClr>
            </a:pPr>
            <a:endParaRPr lang="pl-PL" dirty="0">
              <a:latin typeface="Palatino Linotype" panose="02040502050505030304" pitchFamily="18" charset="0"/>
            </a:endParaRPr>
          </a:p>
          <a:p>
            <a:pPr algn="just">
              <a:lnSpc>
                <a:spcPct val="150000"/>
              </a:lnSpc>
              <a:buClr>
                <a:srgbClr val="0070C0"/>
              </a:buClr>
            </a:pPr>
            <a:endParaRPr lang="pl-PL" dirty="0">
              <a:latin typeface="Palatino Linotype" panose="02040502050505030304" pitchFamily="18" charset="0"/>
            </a:endParaRPr>
          </a:p>
          <a:p>
            <a:pPr algn="just">
              <a:lnSpc>
                <a:spcPct val="150000"/>
              </a:lnSpc>
              <a:buClr>
                <a:srgbClr val="0070C0"/>
              </a:buClr>
            </a:pPr>
            <a:endParaRPr lang="pl-PL" dirty="0">
              <a:latin typeface="Palatino Linotype" panose="02040502050505030304" pitchFamily="18" charset="0"/>
            </a:endParaRPr>
          </a:p>
        </p:txBody>
      </p:sp>
      <p:pic>
        <p:nvPicPr>
          <p:cNvPr id="9" name="Obraz 8">
            <a:extLst>
              <a:ext uri="{FF2B5EF4-FFF2-40B4-BE49-F238E27FC236}">
                <a16:creationId xmlns:a16="http://schemas.microsoft.com/office/drawing/2014/main" id="{AC7BC8BB-50F1-471B-A114-B3A0BA5BA2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181319"/>
            <a:ext cx="116205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1392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l-PL" sz="2400" b="1" dirty="0">
                <a:solidFill>
                  <a:srgbClr val="00B0F0"/>
                </a:solidFill>
                <a:latin typeface="Palatino Linotype" panose="02040502050505030304" pitchFamily="18" charset="0"/>
                <a:ea typeface="DejaVu Sans"/>
              </a:rPr>
              <a:t>RODO w CT</a:t>
            </a:r>
          </a:p>
          <a:p>
            <a:pPr lvl="0" algn="ctr"/>
            <a:r>
              <a:rPr lang="pl-PL" sz="2000" b="1" dirty="0">
                <a:solidFill>
                  <a:srgbClr val="00B0F0"/>
                </a:solidFill>
                <a:latin typeface="Palatino Linotype" panose="02040502050505030304" pitchFamily="18" charset="0"/>
              </a:rPr>
              <a:t>Dla kogo RODO w CT? </a:t>
            </a:r>
          </a:p>
        </p:txBody>
      </p:sp>
      <p:sp>
        <p:nvSpPr>
          <p:cNvPr id="84" name="CustomShape 2"/>
          <p:cNvSpPr/>
          <p:nvPr/>
        </p:nvSpPr>
        <p:spPr>
          <a:xfrm>
            <a:off x="457200" y="1416960"/>
            <a:ext cx="8228880" cy="4182062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50000"/>
              </a:lnSpc>
              <a:buClr>
                <a:srgbClr val="0070C0"/>
              </a:buClr>
            </a:pPr>
            <a:endParaRPr lang="pl-PL" dirty="0">
              <a:solidFill>
                <a:schemeClr val="bg1">
                  <a:lumMod val="85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6" name="Prostokąt 5"/>
          <p:cNvSpPr/>
          <p:nvPr/>
        </p:nvSpPr>
        <p:spPr>
          <a:xfrm>
            <a:off x="243622" y="6165304"/>
            <a:ext cx="8640960" cy="5382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  <a:tabLst>
                <a:tab pos="1781175" algn="l"/>
              </a:tabLst>
            </a:pPr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“Privacy By Design” </a:t>
            </a:r>
            <a:r>
              <a:rPr lang="en-GB" sz="1400" b="1" dirty="0">
                <a:solidFill>
                  <a:srgbClr val="0070C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by A.B.B. Advisory &amp; Management </a:t>
            </a:r>
            <a:r>
              <a:rPr lang="en-GB" sz="1400" b="1" dirty="0">
                <a:solidFill>
                  <a:srgbClr val="0070C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Personal Data Protection </a:t>
            </a:r>
            <a:endParaRPr lang="pl-PL" sz="1400" dirty="0">
              <a:latin typeface="Palatino Linotype" panose="020405020505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Data Management </a:t>
            </a:r>
            <a:r>
              <a:rPr lang="en-GB" sz="1400" b="1" dirty="0">
                <a:solidFill>
                  <a:srgbClr val="0070C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400" dirty="0"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www.abbadvisory.com</a:t>
            </a:r>
            <a:r>
              <a:rPr lang="pl-PL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400" b="1" dirty="0">
                <a:solidFill>
                  <a:srgbClr val="0070C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  </a:t>
            </a:r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“My Work, My Passion” </a:t>
            </a:r>
            <a:endParaRPr lang="pl-PL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CustomShape 2">
            <a:extLst>
              <a:ext uri="{FF2B5EF4-FFF2-40B4-BE49-F238E27FC236}">
                <a16:creationId xmlns:a16="http://schemas.microsoft.com/office/drawing/2014/main" id="{6B1A33DD-992C-4891-869F-5A51423AAB16}"/>
              </a:ext>
            </a:extLst>
          </p:cNvPr>
          <p:cNvSpPr/>
          <p:nvPr/>
        </p:nvSpPr>
        <p:spPr>
          <a:xfrm>
            <a:off x="457200" y="1716849"/>
            <a:ext cx="8228880" cy="1584176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10000"/>
              </a:lnSpc>
              <a:buClr>
                <a:srgbClr val="00B0F0"/>
              </a:buClr>
            </a:pPr>
            <a:r>
              <a:rPr lang="pl-PL" sz="3200" b="1" dirty="0">
                <a:solidFill>
                  <a:srgbClr val="00B0F0"/>
                </a:solidFill>
                <a:latin typeface="Palatino Linotype" panose="02040502050505030304" pitchFamily="18" charset="0"/>
              </a:rPr>
              <a:t>Uczestnik CT </a:t>
            </a:r>
          </a:p>
          <a:p>
            <a:pPr algn="ctr">
              <a:lnSpc>
                <a:spcPct val="110000"/>
              </a:lnSpc>
              <a:buClr>
                <a:srgbClr val="00B0F0"/>
              </a:buClr>
            </a:pPr>
            <a:r>
              <a:rPr lang="pl-PL" sz="2000" dirty="0">
                <a:latin typeface="Palatino Linotype" panose="02040502050505030304" pitchFamily="18" charset="0"/>
              </a:rPr>
              <a:t>osoba, której dane dotyczą, </a:t>
            </a:r>
          </a:p>
          <a:p>
            <a:pPr algn="ctr">
              <a:lnSpc>
                <a:spcPct val="110000"/>
              </a:lnSpc>
              <a:buClr>
                <a:srgbClr val="00B0F0"/>
              </a:buClr>
            </a:pPr>
            <a:r>
              <a:rPr lang="pl-PL" sz="2000" dirty="0">
                <a:latin typeface="Palatino Linotype" panose="02040502050505030304" pitchFamily="18" charset="0"/>
              </a:rPr>
              <a:t>uczestnik CT, który wyraził zgodę na uczestnictwo w CT </a:t>
            </a:r>
          </a:p>
          <a:p>
            <a:pPr algn="ctr">
              <a:lnSpc>
                <a:spcPct val="110000"/>
              </a:lnSpc>
              <a:buClr>
                <a:srgbClr val="00B0F0"/>
              </a:buClr>
            </a:pPr>
            <a:r>
              <a:rPr lang="pl-PL" sz="2000" dirty="0">
                <a:latin typeface="Palatino Linotype" panose="02040502050505030304" pitchFamily="18" charset="0"/>
              </a:rPr>
              <a:t>dzieci, osoby pełnoletnie</a:t>
            </a:r>
          </a:p>
          <a:p>
            <a:pPr algn="just">
              <a:lnSpc>
                <a:spcPct val="150000"/>
              </a:lnSpc>
              <a:buClr>
                <a:srgbClr val="0070C0"/>
              </a:buClr>
            </a:pPr>
            <a:endParaRPr lang="pl-PL" dirty="0">
              <a:latin typeface="Palatino Linotype" panose="02040502050505030304" pitchFamily="18" charset="0"/>
            </a:endParaRPr>
          </a:p>
          <a:p>
            <a:pPr algn="just">
              <a:lnSpc>
                <a:spcPct val="150000"/>
              </a:lnSpc>
              <a:buClr>
                <a:srgbClr val="0070C0"/>
              </a:buClr>
            </a:pPr>
            <a:endParaRPr lang="pl-PL" dirty="0">
              <a:latin typeface="Palatino Linotype" panose="02040502050505030304" pitchFamily="18" charset="0"/>
            </a:endParaRPr>
          </a:p>
          <a:p>
            <a:pPr algn="just">
              <a:lnSpc>
                <a:spcPct val="150000"/>
              </a:lnSpc>
              <a:buClr>
                <a:srgbClr val="0070C0"/>
              </a:buClr>
            </a:pPr>
            <a:endParaRPr lang="pl-PL" dirty="0">
              <a:latin typeface="Palatino Linotype" panose="02040502050505030304" pitchFamily="18" charset="0"/>
            </a:endParaRPr>
          </a:p>
        </p:txBody>
      </p:sp>
      <p:pic>
        <p:nvPicPr>
          <p:cNvPr id="9" name="Obraz 8">
            <a:extLst>
              <a:ext uri="{FF2B5EF4-FFF2-40B4-BE49-F238E27FC236}">
                <a16:creationId xmlns:a16="http://schemas.microsoft.com/office/drawing/2014/main" id="{AC7BC8BB-50F1-471B-A114-B3A0BA5BA2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181319"/>
            <a:ext cx="1162050" cy="952500"/>
          </a:xfrm>
          <a:prstGeom prst="rect">
            <a:avLst/>
          </a:prstGeom>
        </p:spPr>
      </p:pic>
      <p:sp>
        <p:nvSpPr>
          <p:cNvPr id="7" name="CustomShape 2">
            <a:extLst>
              <a:ext uri="{FF2B5EF4-FFF2-40B4-BE49-F238E27FC236}">
                <a16:creationId xmlns:a16="http://schemas.microsoft.com/office/drawing/2014/main" id="{1B0E702F-09AB-4EEB-87B5-25B8E71C5E1D}"/>
              </a:ext>
            </a:extLst>
          </p:cNvPr>
          <p:cNvSpPr/>
          <p:nvPr/>
        </p:nvSpPr>
        <p:spPr>
          <a:xfrm>
            <a:off x="446215" y="3584166"/>
            <a:ext cx="8228880" cy="1835456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10000"/>
              </a:lnSpc>
              <a:buClr>
                <a:srgbClr val="00B0F0"/>
              </a:buClr>
            </a:pPr>
            <a:r>
              <a:rPr lang="pl-PL" sz="2000" dirty="0">
                <a:latin typeface="Palatino Linotype" panose="02040502050505030304" pitchFamily="18" charset="0"/>
              </a:rPr>
              <a:t>Sponsor, CRO, Badacz, Zespół badawczy, Ośrodek badawczy </a:t>
            </a:r>
            <a:r>
              <a:rPr lang="pl-PL" sz="2000" b="1" dirty="0">
                <a:solidFill>
                  <a:srgbClr val="00B0F0"/>
                </a:solidFill>
                <a:latin typeface="Palatino Linotype" panose="02040502050505030304" pitchFamily="18" charset="0"/>
              </a:rPr>
              <a:t>zapewniają zgodność z prawem, bezpieczeństwo przetwarzania danych osobowych, realizację praw osób na każdym etapie CT!!! </a:t>
            </a:r>
          </a:p>
          <a:p>
            <a:pPr algn="ctr">
              <a:lnSpc>
                <a:spcPct val="110000"/>
              </a:lnSpc>
              <a:buClr>
                <a:srgbClr val="00B0F0"/>
              </a:buClr>
            </a:pPr>
            <a:endParaRPr lang="pl-PL" sz="2000" dirty="0">
              <a:latin typeface="Palatino Linotype" panose="02040502050505030304" pitchFamily="18" charset="0"/>
            </a:endParaRPr>
          </a:p>
          <a:p>
            <a:pPr algn="ctr">
              <a:lnSpc>
                <a:spcPct val="110000"/>
              </a:lnSpc>
              <a:buClr>
                <a:srgbClr val="00B0F0"/>
              </a:buClr>
            </a:pPr>
            <a:r>
              <a:rPr lang="pl-PL" sz="2400" b="1" dirty="0">
                <a:latin typeface="Palatino Linotype" panose="02040502050505030304" pitchFamily="18" charset="0"/>
              </a:rPr>
              <a:t>Od zaplanowania CT po archiwizację dokumentacji!</a:t>
            </a:r>
          </a:p>
          <a:p>
            <a:pPr algn="just">
              <a:lnSpc>
                <a:spcPct val="150000"/>
              </a:lnSpc>
              <a:buClr>
                <a:srgbClr val="0070C0"/>
              </a:buClr>
            </a:pPr>
            <a:endParaRPr lang="pl-PL" dirty="0">
              <a:latin typeface="Palatino Linotype" panose="02040502050505030304" pitchFamily="18" charset="0"/>
            </a:endParaRPr>
          </a:p>
          <a:p>
            <a:pPr algn="just">
              <a:lnSpc>
                <a:spcPct val="150000"/>
              </a:lnSpc>
              <a:buClr>
                <a:srgbClr val="0070C0"/>
              </a:buClr>
            </a:pPr>
            <a:endParaRPr lang="pl-PL" dirty="0">
              <a:latin typeface="Palatino Linotype" panose="02040502050505030304" pitchFamily="18" charset="0"/>
            </a:endParaRPr>
          </a:p>
          <a:p>
            <a:pPr algn="just">
              <a:lnSpc>
                <a:spcPct val="150000"/>
              </a:lnSpc>
              <a:buClr>
                <a:srgbClr val="0070C0"/>
              </a:buClr>
            </a:pPr>
            <a:endParaRPr lang="pl-PL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59267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l-PL" sz="2400" b="1" dirty="0">
                <a:solidFill>
                  <a:srgbClr val="00B0F0"/>
                </a:solidFill>
                <a:latin typeface="Palatino Linotype" panose="02040502050505030304" pitchFamily="18" charset="0"/>
                <a:ea typeface="DejaVu Sans"/>
              </a:rPr>
              <a:t>RODO w CT</a:t>
            </a:r>
          </a:p>
          <a:p>
            <a:pPr lvl="0" algn="ctr"/>
            <a:r>
              <a:rPr lang="pl-PL" sz="2000" b="1" dirty="0">
                <a:solidFill>
                  <a:srgbClr val="00B0F0"/>
                </a:solidFill>
                <a:latin typeface="Palatino Linotype" panose="02040502050505030304" pitchFamily="18" charset="0"/>
              </a:rPr>
              <a:t>Dla kogo RODO w CT? </a:t>
            </a:r>
          </a:p>
        </p:txBody>
      </p:sp>
      <p:sp>
        <p:nvSpPr>
          <p:cNvPr id="84" name="CustomShape 2"/>
          <p:cNvSpPr/>
          <p:nvPr/>
        </p:nvSpPr>
        <p:spPr>
          <a:xfrm>
            <a:off x="457200" y="1416960"/>
            <a:ext cx="8228880" cy="4182062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50000"/>
              </a:lnSpc>
              <a:buClr>
                <a:srgbClr val="0070C0"/>
              </a:buClr>
            </a:pPr>
            <a:endParaRPr lang="pl-PL" dirty="0">
              <a:solidFill>
                <a:schemeClr val="bg1">
                  <a:lumMod val="85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6" name="Prostokąt 5"/>
          <p:cNvSpPr/>
          <p:nvPr/>
        </p:nvSpPr>
        <p:spPr>
          <a:xfrm>
            <a:off x="243622" y="6165304"/>
            <a:ext cx="8640960" cy="5382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  <a:tabLst>
                <a:tab pos="1781175" algn="l"/>
              </a:tabLst>
            </a:pPr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“Privacy By Design” </a:t>
            </a:r>
            <a:r>
              <a:rPr lang="en-GB" sz="1400" b="1" dirty="0">
                <a:solidFill>
                  <a:srgbClr val="0070C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by A.B.B. Advisory &amp; Management </a:t>
            </a:r>
            <a:r>
              <a:rPr lang="en-GB" sz="1400" b="1" dirty="0">
                <a:solidFill>
                  <a:srgbClr val="0070C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Personal Data Protection </a:t>
            </a:r>
            <a:endParaRPr lang="pl-PL" sz="1400" dirty="0">
              <a:latin typeface="Palatino Linotype" panose="020405020505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Data Management </a:t>
            </a:r>
            <a:r>
              <a:rPr lang="en-GB" sz="1400" b="1" dirty="0">
                <a:solidFill>
                  <a:srgbClr val="0070C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400" dirty="0"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www.abbadvisory.com</a:t>
            </a:r>
            <a:r>
              <a:rPr lang="pl-PL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400" b="1" dirty="0">
                <a:solidFill>
                  <a:srgbClr val="0070C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  </a:t>
            </a:r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“My Work, My Passion” </a:t>
            </a:r>
            <a:endParaRPr lang="pl-PL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" name="Obraz 8">
            <a:extLst>
              <a:ext uri="{FF2B5EF4-FFF2-40B4-BE49-F238E27FC236}">
                <a16:creationId xmlns:a16="http://schemas.microsoft.com/office/drawing/2014/main" id="{AC7BC8BB-50F1-471B-A114-B3A0BA5BA2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181319"/>
            <a:ext cx="1162050" cy="952500"/>
          </a:xfrm>
          <a:prstGeom prst="rect">
            <a:avLst/>
          </a:prstGeom>
        </p:spPr>
      </p:pic>
      <p:sp>
        <p:nvSpPr>
          <p:cNvPr id="10" name="CustomShape 3">
            <a:extLst>
              <a:ext uri="{FF2B5EF4-FFF2-40B4-BE49-F238E27FC236}">
                <a16:creationId xmlns:a16="http://schemas.microsoft.com/office/drawing/2014/main" id="{217F2818-1E7B-42D6-847F-2768A52702D9}"/>
              </a:ext>
            </a:extLst>
          </p:cNvPr>
          <p:cNvSpPr/>
          <p:nvPr/>
        </p:nvSpPr>
        <p:spPr>
          <a:xfrm>
            <a:off x="341886" y="1700101"/>
            <a:ext cx="4208119" cy="4104456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285750" indent="-285750" algn="just">
              <a:lnSpc>
                <a:spcPct val="125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sz="1600" dirty="0">
                <a:latin typeface="Palatino Linotype" panose="02040502050505030304" pitchFamily="18" charset="0"/>
              </a:rPr>
              <a:t>Prawo do zachowania prywatności,</a:t>
            </a:r>
          </a:p>
          <a:p>
            <a:pPr marL="285750" indent="-285750" algn="just">
              <a:lnSpc>
                <a:spcPct val="125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sz="1600" dirty="0">
                <a:latin typeface="Palatino Linotype" panose="02040502050505030304" pitchFamily="18" charset="0"/>
              </a:rPr>
              <a:t>Prawo do decydowania o swoich danych, </a:t>
            </a:r>
          </a:p>
          <a:p>
            <a:pPr marL="285750" indent="-285750" algn="just">
              <a:lnSpc>
                <a:spcPct val="125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sz="1600" dirty="0">
                <a:latin typeface="Palatino Linotype" panose="02040502050505030304" pitchFamily="18" charset="0"/>
              </a:rPr>
              <a:t>Prawo do ochrony dotyczących mnie danych osobowych,</a:t>
            </a:r>
          </a:p>
          <a:p>
            <a:pPr marL="285750" indent="-285750" algn="just">
              <a:lnSpc>
                <a:spcPct val="125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sz="1600" dirty="0">
                <a:latin typeface="Palatino Linotype" panose="02040502050505030304" pitchFamily="18" charset="0"/>
              </a:rPr>
              <a:t>Prawo do bycia poinformowanym,</a:t>
            </a:r>
          </a:p>
          <a:p>
            <a:pPr marL="285750" indent="-285750" algn="just">
              <a:lnSpc>
                <a:spcPct val="125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sz="1600" dirty="0">
                <a:latin typeface="Palatino Linotype" panose="02040502050505030304" pitchFamily="18" charset="0"/>
              </a:rPr>
              <a:t>Prawo do zgłoszenia sprzeciwu,</a:t>
            </a:r>
          </a:p>
          <a:p>
            <a:pPr marL="285750" indent="-285750" algn="just">
              <a:lnSpc>
                <a:spcPct val="125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sz="1600" dirty="0">
                <a:latin typeface="Palatino Linotype" panose="02040502050505030304" pitchFamily="18" charset="0"/>
              </a:rPr>
              <a:t>Prawo do żądania zaprzestania przetwarzania danych osobowych,</a:t>
            </a:r>
          </a:p>
          <a:p>
            <a:pPr marL="285750" indent="-285750" algn="just">
              <a:lnSpc>
                <a:spcPct val="125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sz="1600" dirty="0">
                <a:latin typeface="Palatino Linotype" panose="02040502050505030304" pitchFamily="18" charset="0"/>
              </a:rPr>
              <a:t>Prawo do bycia przejrzyście poinformowanym i do przejrzystej komunikacji oraz trybu wykonywania praw,</a:t>
            </a:r>
          </a:p>
        </p:txBody>
      </p:sp>
      <p:sp>
        <p:nvSpPr>
          <p:cNvPr id="11" name="CustomShape 3">
            <a:extLst>
              <a:ext uri="{FF2B5EF4-FFF2-40B4-BE49-F238E27FC236}">
                <a16:creationId xmlns:a16="http://schemas.microsoft.com/office/drawing/2014/main" id="{DF24EE55-656B-41EB-A7CE-4855F40887EA}"/>
              </a:ext>
            </a:extLst>
          </p:cNvPr>
          <p:cNvSpPr/>
          <p:nvPr/>
        </p:nvSpPr>
        <p:spPr>
          <a:xfrm>
            <a:off x="4665319" y="1738904"/>
            <a:ext cx="4208119" cy="4104456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285750" indent="-285750" algn="just">
              <a:lnSpc>
                <a:spcPct val="125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sz="1600" dirty="0">
                <a:latin typeface="Palatino Linotype" panose="02040502050505030304" pitchFamily="18" charset="0"/>
              </a:rPr>
              <a:t>Prawo dostępu do danych,</a:t>
            </a:r>
          </a:p>
          <a:p>
            <a:pPr marL="285750" indent="-285750" algn="just">
              <a:lnSpc>
                <a:spcPct val="125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sz="1600" dirty="0">
                <a:latin typeface="Palatino Linotype" panose="02040502050505030304" pitchFamily="18" charset="0"/>
              </a:rPr>
              <a:t>Prawo do sprostowania danych,</a:t>
            </a:r>
          </a:p>
          <a:p>
            <a:pPr marL="285750" indent="-285750" algn="just">
              <a:lnSpc>
                <a:spcPct val="125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sz="1600" dirty="0">
                <a:latin typeface="Palatino Linotype" panose="02040502050505030304" pitchFamily="18" charset="0"/>
              </a:rPr>
              <a:t>Prawo do usuwania danych,</a:t>
            </a:r>
          </a:p>
          <a:p>
            <a:pPr marL="285750" indent="-285750" algn="just">
              <a:lnSpc>
                <a:spcPct val="125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sz="1600" dirty="0">
                <a:latin typeface="Palatino Linotype" panose="02040502050505030304" pitchFamily="18" charset="0"/>
              </a:rPr>
              <a:t>Prawo do bycia zapomnianym,</a:t>
            </a:r>
          </a:p>
          <a:p>
            <a:pPr marL="285750" indent="-285750" algn="just">
              <a:lnSpc>
                <a:spcPct val="125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sz="1600" dirty="0">
                <a:latin typeface="Palatino Linotype" panose="02040502050505030304" pitchFamily="18" charset="0"/>
              </a:rPr>
              <a:t>Prawo do ograniczenia przetwarzania,</a:t>
            </a:r>
          </a:p>
          <a:p>
            <a:pPr marL="285750" indent="-285750" algn="just">
              <a:lnSpc>
                <a:spcPct val="125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sz="1600" dirty="0">
                <a:latin typeface="Palatino Linotype" panose="02040502050505030304" pitchFamily="18" charset="0"/>
              </a:rPr>
              <a:t>Prawo do przenoszenia danych,</a:t>
            </a:r>
          </a:p>
          <a:p>
            <a:pPr marL="285750" indent="-285750" algn="just">
              <a:lnSpc>
                <a:spcPct val="125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sz="1600" dirty="0">
                <a:latin typeface="Palatino Linotype" panose="02040502050505030304" pitchFamily="18" charset="0"/>
              </a:rPr>
              <a:t>Prawo do kopiowania danych,</a:t>
            </a:r>
          </a:p>
          <a:p>
            <a:pPr marL="285750" indent="-285750" algn="just">
              <a:lnSpc>
                <a:spcPct val="125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sz="1600" dirty="0">
                <a:latin typeface="Palatino Linotype" panose="02040502050505030304" pitchFamily="18" charset="0"/>
              </a:rPr>
              <a:t>Prawo do bycia reprezentowanym,</a:t>
            </a:r>
          </a:p>
          <a:p>
            <a:pPr marL="285750" indent="-285750" algn="just">
              <a:lnSpc>
                <a:spcPct val="125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sz="1600" dirty="0">
                <a:latin typeface="Palatino Linotype" panose="02040502050505030304" pitchFamily="18" charset="0"/>
              </a:rPr>
              <a:t>Prawo do odszkodowania  i odpowiedzialność,</a:t>
            </a:r>
          </a:p>
          <a:p>
            <a:pPr marL="285750" indent="-285750" algn="just">
              <a:lnSpc>
                <a:spcPct val="125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sz="1600" dirty="0">
                <a:latin typeface="Palatino Linotype" panose="02040502050505030304" pitchFamily="18" charset="0"/>
              </a:rPr>
              <a:t>Prawo do wniesienia skargi do organu nadzorczego,</a:t>
            </a:r>
          </a:p>
        </p:txBody>
      </p:sp>
    </p:spTree>
    <p:extLst>
      <p:ext uri="{BB962C8B-B14F-4D97-AF65-F5344CB8AC3E}">
        <p14:creationId xmlns:p14="http://schemas.microsoft.com/office/powerpoint/2010/main" val="16129800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l-PL" sz="2400" b="1" dirty="0">
                <a:solidFill>
                  <a:srgbClr val="00B0F0"/>
                </a:solidFill>
                <a:latin typeface="Palatino Linotype" panose="02040502050505030304" pitchFamily="18" charset="0"/>
                <a:ea typeface="DejaVu Sans"/>
              </a:rPr>
              <a:t>RODO w CT</a:t>
            </a:r>
          </a:p>
          <a:p>
            <a:pPr lvl="0" algn="ctr"/>
            <a:r>
              <a:rPr lang="pl-PL" sz="2000" b="1" dirty="0">
                <a:solidFill>
                  <a:srgbClr val="00B0F0"/>
                </a:solidFill>
                <a:latin typeface="Palatino Linotype" panose="02040502050505030304" pitchFamily="18" charset="0"/>
              </a:rPr>
              <a:t>Odpowiedzialność Sponsora </a:t>
            </a:r>
          </a:p>
        </p:txBody>
      </p:sp>
      <p:sp>
        <p:nvSpPr>
          <p:cNvPr id="84" name="CustomShape 2"/>
          <p:cNvSpPr/>
          <p:nvPr/>
        </p:nvSpPr>
        <p:spPr>
          <a:xfrm>
            <a:off x="457200" y="1416960"/>
            <a:ext cx="8228880" cy="4182062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50000"/>
              </a:lnSpc>
              <a:buClr>
                <a:srgbClr val="0070C0"/>
              </a:buClr>
            </a:pPr>
            <a:endParaRPr lang="pl-PL" dirty="0">
              <a:solidFill>
                <a:schemeClr val="bg1">
                  <a:lumMod val="85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6" name="Prostokąt 5"/>
          <p:cNvSpPr/>
          <p:nvPr/>
        </p:nvSpPr>
        <p:spPr>
          <a:xfrm>
            <a:off x="243622" y="6165304"/>
            <a:ext cx="8640960" cy="5382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  <a:tabLst>
                <a:tab pos="1781175" algn="l"/>
              </a:tabLst>
            </a:pPr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“Privacy By Design” </a:t>
            </a:r>
            <a:r>
              <a:rPr lang="en-GB" sz="1400" b="1" dirty="0">
                <a:solidFill>
                  <a:srgbClr val="0070C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by A.B.B. Advisory &amp; Management </a:t>
            </a:r>
            <a:r>
              <a:rPr lang="en-GB" sz="1400" b="1" dirty="0">
                <a:solidFill>
                  <a:srgbClr val="0070C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Personal Data Protection </a:t>
            </a:r>
            <a:endParaRPr lang="pl-PL" sz="1400" dirty="0">
              <a:latin typeface="Palatino Linotype" panose="020405020505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Data Management </a:t>
            </a:r>
            <a:r>
              <a:rPr lang="en-GB" sz="1400" b="1" dirty="0">
                <a:solidFill>
                  <a:srgbClr val="0070C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400" dirty="0"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www.abbadvisory.com</a:t>
            </a:r>
            <a:r>
              <a:rPr lang="pl-PL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400" b="1" dirty="0">
                <a:solidFill>
                  <a:srgbClr val="0070C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  </a:t>
            </a:r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“My Work, My Passion” </a:t>
            </a:r>
            <a:endParaRPr lang="pl-PL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CustomShape 2">
            <a:extLst>
              <a:ext uri="{FF2B5EF4-FFF2-40B4-BE49-F238E27FC236}">
                <a16:creationId xmlns:a16="http://schemas.microsoft.com/office/drawing/2014/main" id="{6B1A33DD-992C-4891-869F-5A51423AAB16}"/>
              </a:ext>
            </a:extLst>
          </p:cNvPr>
          <p:cNvSpPr/>
          <p:nvPr/>
        </p:nvSpPr>
        <p:spPr>
          <a:xfrm>
            <a:off x="457200" y="1716848"/>
            <a:ext cx="8228880" cy="4304439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10000"/>
              </a:lnSpc>
              <a:buClr>
                <a:srgbClr val="00B0F0"/>
              </a:buClr>
            </a:pPr>
            <a:r>
              <a:rPr lang="pl-PL" sz="3200" b="1" dirty="0">
                <a:solidFill>
                  <a:srgbClr val="00B0F0"/>
                </a:solidFill>
                <a:latin typeface="Palatino Linotype" panose="02040502050505030304" pitchFamily="18" charset="0"/>
              </a:rPr>
              <a:t>Sponsor CT = ADO, Współadministrator</a:t>
            </a:r>
          </a:p>
          <a:p>
            <a:pPr marL="285750" indent="-28575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pl-PL" dirty="0">
              <a:latin typeface="Palatino Linotype" panose="02040502050505030304" pitchFamily="18" charset="0"/>
            </a:endParaRPr>
          </a:p>
          <a:p>
            <a:pPr marL="285750" indent="-28575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b="1" dirty="0">
                <a:solidFill>
                  <a:srgbClr val="00B0F0"/>
                </a:solidFill>
                <a:latin typeface="Palatino Linotype" panose="02040502050505030304" pitchFamily="18" charset="0"/>
              </a:rPr>
              <a:t>Uwzględnienie prywatności w fazie projektowania i domyślność przetwarzania danych (art. 25 RODO),</a:t>
            </a:r>
          </a:p>
          <a:p>
            <a:pPr algn="just">
              <a:buClr>
                <a:srgbClr val="00B0F0"/>
              </a:buClr>
            </a:pPr>
            <a:endParaRPr lang="pl-PL" dirty="0">
              <a:latin typeface="Palatino Linotype" panose="02040502050505030304" pitchFamily="18" charset="0"/>
            </a:endParaRPr>
          </a:p>
          <a:p>
            <a:pPr marL="285750" indent="-28575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dirty="0">
                <a:latin typeface="Palatino Linotype" panose="02040502050505030304" pitchFamily="18" charset="0"/>
              </a:rPr>
              <a:t>Zespół Sponsora / wybór CRO / wybór CRA / dokumentacja CT / wybór Ośrodków badawczych / Wybór Badacza / Wybór Zespołu badawczego / rekrutacja Uczestników CT / prowadzenie CT / zakończenie, archiwizacja …</a:t>
            </a:r>
          </a:p>
          <a:p>
            <a:pPr marL="285750" indent="-28575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pl-PL" dirty="0">
              <a:latin typeface="Palatino Linotype" panose="02040502050505030304" pitchFamily="18" charset="0"/>
            </a:endParaRPr>
          </a:p>
          <a:p>
            <a:pPr marL="285750" indent="-28575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dirty="0">
                <a:latin typeface="Palatino Linotype" panose="02040502050505030304" pitchFamily="18" charset="0"/>
              </a:rPr>
              <a:t>RODO na każdym etapie prowadzenia CT!!!</a:t>
            </a:r>
          </a:p>
          <a:p>
            <a:pPr marL="285750" indent="-28575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b="1" dirty="0">
                <a:solidFill>
                  <a:srgbClr val="00B0F0"/>
                </a:solidFill>
                <a:latin typeface="Palatino Linotype" panose="02040502050505030304" pitchFamily="18" charset="0"/>
              </a:rPr>
              <a:t>Sponsor zobowiązany jest rozliczyć się z RODO – realizacja zasady rozliczalności!!!</a:t>
            </a:r>
          </a:p>
          <a:p>
            <a:pPr marL="285750" indent="-28575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pl-PL" dirty="0">
              <a:latin typeface="Palatino Linotype" panose="02040502050505030304" pitchFamily="18" charset="0"/>
            </a:endParaRPr>
          </a:p>
          <a:p>
            <a:pPr marL="285750" indent="-28575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pl-PL" dirty="0">
              <a:latin typeface="Palatino Linotype" panose="02040502050505030304" pitchFamily="18" charset="0"/>
            </a:endParaRPr>
          </a:p>
          <a:p>
            <a:pPr marL="285750" indent="-28575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pl-PL" dirty="0">
              <a:latin typeface="Palatino Linotype" panose="02040502050505030304" pitchFamily="18" charset="0"/>
            </a:endParaRPr>
          </a:p>
          <a:p>
            <a:pPr marL="285750" indent="-28575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pl-PL" dirty="0">
              <a:latin typeface="Palatino Linotype" panose="02040502050505030304" pitchFamily="18" charset="0"/>
            </a:endParaRPr>
          </a:p>
          <a:p>
            <a:pPr marL="285750" indent="-285750" algn="just">
              <a:lnSpc>
                <a:spcPct val="15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pl-PL" dirty="0">
              <a:latin typeface="Palatino Linotype" panose="02040502050505030304" pitchFamily="18" charset="0"/>
            </a:endParaRPr>
          </a:p>
          <a:p>
            <a:pPr algn="just">
              <a:lnSpc>
                <a:spcPct val="150000"/>
              </a:lnSpc>
              <a:buClr>
                <a:srgbClr val="0070C0"/>
              </a:buClr>
            </a:pPr>
            <a:endParaRPr lang="pl-PL" dirty="0">
              <a:latin typeface="Palatino Linotype" panose="02040502050505030304" pitchFamily="18" charset="0"/>
            </a:endParaRPr>
          </a:p>
          <a:p>
            <a:pPr algn="just">
              <a:lnSpc>
                <a:spcPct val="150000"/>
              </a:lnSpc>
              <a:buClr>
                <a:srgbClr val="0070C0"/>
              </a:buClr>
            </a:pPr>
            <a:endParaRPr lang="pl-PL" dirty="0">
              <a:latin typeface="Palatino Linotype" panose="02040502050505030304" pitchFamily="18" charset="0"/>
            </a:endParaRPr>
          </a:p>
        </p:txBody>
      </p:sp>
      <p:pic>
        <p:nvPicPr>
          <p:cNvPr id="9" name="Obraz 8">
            <a:extLst>
              <a:ext uri="{FF2B5EF4-FFF2-40B4-BE49-F238E27FC236}">
                <a16:creationId xmlns:a16="http://schemas.microsoft.com/office/drawing/2014/main" id="{AC7BC8BB-50F1-471B-A114-B3A0BA5BA2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181319"/>
            <a:ext cx="116205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5986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l-PL" sz="2400" b="1" dirty="0">
                <a:solidFill>
                  <a:srgbClr val="00B0F0"/>
                </a:solidFill>
                <a:latin typeface="Palatino Linotype" panose="02040502050505030304" pitchFamily="18" charset="0"/>
                <a:ea typeface="DejaVu Sans"/>
              </a:rPr>
              <a:t>RODO w CT</a:t>
            </a:r>
          </a:p>
          <a:p>
            <a:pPr lvl="0" algn="ctr"/>
            <a:r>
              <a:rPr lang="pl-PL" sz="2000" b="1" dirty="0">
                <a:solidFill>
                  <a:srgbClr val="00B0F0"/>
                </a:solidFill>
                <a:latin typeface="Palatino Linotype" panose="02040502050505030304" pitchFamily="18" charset="0"/>
              </a:rPr>
              <a:t>Odpowiedzialność CRO </a:t>
            </a:r>
          </a:p>
        </p:txBody>
      </p:sp>
      <p:sp>
        <p:nvSpPr>
          <p:cNvPr id="84" name="CustomShape 2"/>
          <p:cNvSpPr/>
          <p:nvPr/>
        </p:nvSpPr>
        <p:spPr>
          <a:xfrm>
            <a:off x="457200" y="1416960"/>
            <a:ext cx="8228880" cy="4182062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50000"/>
              </a:lnSpc>
              <a:buClr>
                <a:srgbClr val="0070C0"/>
              </a:buClr>
            </a:pPr>
            <a:endParaRPr lang="pl-PL" dirty="0">
              <a:solidFill>
                <a:schemeClr val="bg1">
                  <a:lumMod val="85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6" name="Prostokąt 5"/>
          <p:cNvSpPr/>
          <p:nvPr/>
        </p:nvSpPr>
        <p:spPr>
          <a:xfrm>
            <a:off x="243622" y="6165304"/>
            <a:ext cx="8640960" cy="5382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  <a:tabLst>
                <a:tab pos="1781175" algn="l"/>
              </a:tabLst>
            </a:pPr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“Privacy By Design” </a:t>
            </a:r>
            <a:r>
              <a:rPr lang="en-GB" sz="1400" b="1" dirty="0">
                <a:solidFill>
                  <a:srgbClr val="0070C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by A.B.B. Advisory &amp; Management </a:t>
            </a:r>
            <a:r>
              <a:rPr lang="en-GB" sz="1400" b="1" dirty="0">
                <a:solidFill>
                  <a:srgbClr val="0070C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Personal Data Protection </a:t>
            </a:r>
            <a:endParaRPr lang="pl-PL" sz="1400" dirty="0">
              <a:latin typeface="Palatino Linotype" panose="020405020505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Data Management </a:t>
            </a:r>
            <a:r>
              <a:rPr lang="en-GB" sz="1400" b="1" dirty="0">
                <a:solidFill>
                  <a:srgbClr val="0070C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400" dirty="0"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www.abbadvisory.com</a:t>
            </a:r>
            <a:r>
              <a:rPr lang="pl-PL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400" b="1" dirty="0">
                <a:solidFill>
                  <a:srgbClr val="0070C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  </a:t>
            </a:r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“My Work, My Passion” </a:t>
            </a:r>
            <a:endParaRPr lang="pl-PL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CustomShape 2">
            <a:extLst>
              <a:ext uri="{FF2B5EF4-FFF2-40B4-BE49-F238E27FC236}">
                <a16:creationId xmlns:a16="http://schemas.microsoft.com/office/drawing/2014/main" id="{6B1A33DD-992C-4891-869F-5A51423AAB16}"/>
              </a:ext>
            </a:extLst>
          </p:cNvPr>
          <p:cNvSpPr/>
          <p:nvPr/>
        </p:nvSpPr>
        <p:spPr>
          <a:xfrm>
            <a:off x="457200" y="1716848"/>
            <a:ext cx="8228880" cy="3368336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10000"/>
              </a:lnSpc>
              <a:buClr>
                <a:srgbClr val="00B0F0"/>
              </a:buClr>
            </a:pPr>
            <a:r>
              <a:rPr lang="pl-PL" sz="3200" b="1" dirty="0">
                <a:solidFill>
                  <a:srgbClr val="00B0F0"/>
                </a:solidFill>
                <a:latin typeface="Palatino Linotype" panose="02040502050505030304" pitchFamily="18" charset="0"/>
              </a:rPr>
              <a:t>CRO = ADO, Procesor,</a:t>
            </a:r>
          </a:p>
          <a:p>
            <a:pPr marL="285750" indent="-28575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pl-PL" dirty="0">
              <a:latin typeface="Palatino Linotype" panose="02040502050505030304" pitchFamily="18" charset="0"/>
            </a:endParaRPr>
          </a:p>
          <a:p>
            <a:pPr marL="285750" indent="-285750" algn="just">
              <a:lnSpc>
                <a:spcPct val="15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dirty="0">
                <a:latin typeface="Palatino Linotype" panose="02040502050505030304" pitchFamily="18" charset="0"/>
              </a:rPr>
              <a:t>CRO = ADO dla procesów własnych,</a:t>
            </a:r>
          </a:p>
          <a:p>
            <a:pPr marL="285750" indent="-285750" algn="just">
              <a:lnSpc>
                <a:spcPct val="15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dirty="0">
                <a:latin typeface="Palatino Linotype" panose="02040502050505030304" pitchFamily="18" charset="0"/>
              </a:rPr>
              <a:t>CRO = Procesor w relacji Sponsor – CRO,</a:t>
            </a:r>
          </a:p>
          <a:p>
            <a:pPr marL="285750" indent="-285750" algn="just">
              <a:lnSpc>
                <a:spcPct val="15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dirty="0">
                <a:latin typeface="Palatino Linotype" panose="02040502050505030304" pitchFamily="18" charset="0"/>
              </a:rPr>
              <a:t>CRO = Pierwszy podmiot przetwarzający relacji Sponsor – CRO – Badacz/Ośrodek badawczy,</a:t>
            </a:r>
          </a:p>
          <a:p>
            <a:pPr marL="285750" indent="-285750" algn="just">
              <a:lnSpc>
                <a:spcPct val="15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dirty="0">
                <a:latin typeface="Palatino Linotype" panose="02040502050505030304" pitchFamily="18" charset="0"/>
              </a:rPr>
              <a:t>Zastosowanie art. 28 RODO!</a:t>
            </a:r>
          </a:p>
          <a:p>
            <a:pPr marL="285750" indent="-285750" algn="just">
              <a:lnSpc>
                <a:spcPct val="15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b="1" dirty="0">
                <a:solidFill>
                  <a:srgbClr val="00B0F0"/>
                </a:solidFill>
                <a:latin typeface="Palatino Linotype" panose="02040502050505030304" pitchFamily="18" charset="0"/>
              </a:rPr>
              <a:t>CRO podlega audytowi w obszarze ODO zgodnie z art. 28 RODO!!!</a:t>
            </a:r>
          </a:p>
          <a:p>
            <a:pPr marL="285750" indent="-28575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pl-PL" dirty="0">
              <a:latin typeface="Palatino Linotype" panose="02040502050505030304" pitchFamily="18" charset="0"/>
            </a:endParaRPr>
          </a:p>
          <a:p>
            <a:pPr marL="285750" indent="-28575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pl-PL" dirty="0">
              <a:latin typeface="Palatino Linotype" panose="02040502050505030304" pitchFamily="18" charset="0"/>
            </a:endParaRPr>
          </a:p>
          <a:p>
            <a:pPr marL="285750" indent="-28575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pl-PL" dirty="0">
              <a:latin typeface="Palatino Linotype" panose="02040502050505030304" pitchFamily="18" charset="0"/>
            </a:endParaRPr>
          </a:p>
          <a:p>
            <a:pPr marL="285750" indent="-285750" algn="just">
              <a:lnSpc>
                <a:spcPct val="15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pl-PL" dirty="0">
              <a:latin typeface="Palatino Linotype" panose="02040502050505030304" pitchFamily="18" charset="0"/>
            </a:endParaRPr>
          </a:p>
          <a:p>
            <a:pPr algn="just">
              <a:lnSpc>
                <a:spcPct val="150000"/>
              </a:lnSpc>
              <a:buClr>
                <a:srgbClr val="0070C0"/>
              </a:buClr>
            </a:pPr>
            <a:endParaRPr lang="pl-PL" dirty="0">
              <a:latin typeface="Palatino Linotype" panose="02040502050505030304" pitchFamily="18" charset="0"/>
            </a:endParaRPr>
          </a:p>
          <a:p>
            <a:pPr algn="just">
              <a:lnSpc>
                <a:spcPct val="150000"/>
              </a:lnSpc>
              <a:buClr>
                <a:srgbClr val="0070C0"/>
              </a:buClr>
            </a:pPr>
            <a:endParaRPr lang="pl-PL" dirty="0">
              <a:latin typeface="Palatino Linotype" panose="02040502050505030304" pitchFamily="18" charset="0"/>
            </a:endParaRPr>
          </a:p>
        </p:txBody>
      </p:sp>
      <p:pic>
        <p:nvPicPr>
          <p:cNvPr id="9" name="Obraz 8">
            <a:extLst>
              <a:ext uri="{FF2B5EF4-FFF2-40B4-BE49-F238E27FC236}">
                <a16:creationId xmlns:a16="http://schemas.microsoft.com/office/drawing/2014/main" id="{AC7BC8BB-50F1-471B-A114-B3A0BA5BA2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181319"/>
            <a:ext cx="116205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85251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l-PL" sz="2400" b="1" dirty="0">
                <a:solidFill>
                  <a:srgbClr val="00B0F0"/>
                </a:solidFill>
                <a:latin typeface="Palatino Linotype" panose="02040502050505030304" pitchFamily="18" charset="0"/>
                <a:ea typeface="DejaVu Sans"/>
              </a:rPr>
              <a:t>RODO w CT</a:t>
            </a:r>
          </a:p>
          <a:p>
            <a:pPr lvl="0" algn="ctr"/>
            <a:r>
              <a:rPr lang="pl-PL" sz="2000" b="1" dirty="0">
                <a:solidFill>
                  <a:srgbClr val="00B0F0"/>
                </a:solidFill>
                <a:latin typeface="Palatino Linotype" panose="02040502050505030304" pitchFamily="18" charset="0"/>
              </a:rPr>
              <a:t>Odpowiedzialność Badacza </a:t>
            </a:r>
          </a:p>
        </p:txBody>
      </p:sp>
      <p:sp>
        <p:nvSpPr>
          <p:cNvPr id="84" name="CustomShape 2"/>
          <p:cNvSpPr/>
          <p:nvPr/>
        </p:nvSpPr>
        <p:spPr>
          <a:xfrm>
            <a:off x="457200" y="1416960"/>
            <a:ext cx="8228880" cy="4182062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50000"/>
              </a:lnSpc>
              <a:buClr>
                <a:srgbClr val="0070C0"/>
              </a:buClr>
            </a:pPr>
            <a:endParaRPr lang="pl-PL" dirty="0">
              <a:solidFill>
                <a:schemeClr val="bg1">
                  <a:lumMod val="85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6" name="Prostokąt 5"/>
          <p:cNvSpPr/>
          <p:nvPr/>
        </p:nvSpPr>
        <p:spPr>
          <a:xfrm>
            <a:off x="243622" y="6165304"/>
            <a:ext cx="8640960" cy="5382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  <a:tabLst>
                <a:tab pos="1781175" algn="l"/>
              </a:tabLst>
            </a:pPr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“Privacy By Design” </a:t>
            </a:r>
            <a:r>
              <a:rPr lang="en-GB" sz="1400" b="1" dirty="0">
                <a:solidFill>
                  <a:srgbClr val="0070C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by A.B.B. Advisory &amp; Management </a:t>
            </a:r>
            <a:r>
              <a:rPr lang="en-GB" sz="1400" b="1" dirty="0">
                <a:solidFill>
                  <a:srgbClr val="0070C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Personal Data Protection </a:t>
            </a:r>
            <a:endParaRPr lang="pl-PL" sz="1400" dirty="0">
              <a:latin typeface="Palatino Linotype" panose="020405020505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Data Management </a:t>
            </a:r>
            <a:r>
              <a:rPr lang="en-GB" sz="1400" b="1" dirty="0">
                <a:solidFill>
                  <a:srgbClr val="0070C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400" dirty="0"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www.abbadvisory.com</a:t>
            </a:r>
            <a:r>
              <a:rPr lang="pl-PL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400" b="1" dirty="0">
                <a:solidFill>
                  <a:srgbClr val="0070C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  </a:t>
            </a:r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“My Work, My Passion” </a:t>
            </a:r>
            <a:endParaRPr lang="pl-PL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CustomShape 2">
            <a:extLst>
              <a:ext uri="{FF2B5EF4-FFF2-40B4-BE49-F238E27FC236}">
                <a16:creationId xmlns:a16="http://schemas.microsoft.com/office/drawing/2014/main" id="{6B1A33DD-992C-4891-869F-5A51423AAB16}"/>
              </a:ext>
            </a:extLst>
          </p:cNvPr>
          <p:cNvSpPr/>
          <p:nvPr/>
        </p:nvSpPr>
        <p:spPr>
          <a:xfrm>
            <a:off x="457200" y="1716848"/>
            <a:ext cx="8228880" cy="3080304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10000"/>
              </a:lnSpc>
              <a:buClr>
                <a:srgbClr val="00B0F0"/>
              </a:buClr>
            </a:pPr>
            <a:r>
              <a:rPr lang="pl-PL" sz="3200" b="1" dirty="0">
                <a:solidFill>
                  <a:srgbClr val="00B0F0"/>
                </a:solidFill>
                <a:latin typeface="Palatino Linotype" panose="02040502050505030304" pitchFamily="18" charset="0"/>
              </a:rPr>
              <a:t>Badacz = ADO, Procesor,</a:t>
            </a:r>
          </a:p>
          <a:p>
            <a:pPr marL="285750" indent="-28575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pl-PL" dirty="0">
              <a:latin typeface="Palatino Linotype" panose="02040502050505030304" pitchFamily="18" charset="0"/>
            </a:endParaRPr>
          </a:p>
          <a:p>
            <a:pPr marL="285750" indent="-285750" algn="just">
              <a:lnSpc>
                <a:spcPct val="15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dirty="0">
                <a:latin typeface="Palatino Linotype" panose="02040502050505030304" pitchFamily="18" charset="0"/>
              </a:rPr>
              <a:t>Badacz = ADO dla procesów własnych,</a:t>
            </a:r>
          </a:p>
          <a:p>
            <a:pPr marL="285750" indent="-285750" algn="just">
              <a:lnSpc>
                <a:spcPct val="15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dirty="0">
                <a:latin typeface="Palatino Linotype" panose="02040502050505030304" pitchFamily="18" charset="0"/>
              </a:rPr>
              <a:t>Badacz = Procesor w relacji Sponsor – Badacz lub CRO - Badacz (w zależności od formy współpracy, umowy pomiędzy stronami),</a:t>
            </a:r>
          </a:p>
          <a:p>
            <a:pPr marL="285750" indent="-285750" algn="just">
              <a:lnSpc>
                <a:spcPct val="15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dirty="0">
                <a:latin typeface="Palatino Linotype" panose="02040502050505030304" pitchFamily="18" charset="0"/>
              </a:rPr>
              <a:t>Zastosowanie art. 28 RODO!</a:t>
            </a:r>
          </a:p>
          <a:p>
            <a:pPr marL="285750" indent="-285750" algn="just">
              <a:lnSpc>
                <a:spcPct val="15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b="1" dirty="0">
                <a:solidFill>
                  <a:srgbClr val="00B0F0"/>
                </a:solidFill>
                <a:latin typeface="Palatino Linotype" panose="02040502050505030304" pitchFamily="18" charset="0"/>
              </a:rPr>
              <a:t>Badacz podlega audytowi w obszarze ODO zgodnie z art. 28 RODO!!!</a:t>
            </a:r>
          </a:p>
          <a:p>
            <a:pPr marL="285750" indent="-285750" algn="just">
              <a:lnSpc>
                <a:spcPct val="15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pl-PL" dirty="0">
              <a:latin typeface="Palatino Linotype" panose="02040502050505030304" pitchFamily="18" charset="0"/>
            </a:endParaRPr>
          </a:p>
          <a:p>
            <a:pPr marL="285750" indent="-28575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pl-PL" dirty="0">
              <a:latin typeface="Palatino Linotype" panose="02040502050505030304" pitchFamily="18" charset="0"/>
            </a:endParaRPr>
          </a:p>
          <a:p>
            <a:pPr marL="285750" indent="-28575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pl-PL" dirty="0">
              <a:latin typeface="Palatino Linotype" panose="02040502050505030304" pitchFamily="18" charset="0"/>
            </a:endParaRPr>
          </a:p>
          <a:p>
            <a:pPr marL="285750" indent="-28575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pl-PL" dirty="0">
              <a:latin typeface="Palatino Linotype" panose="02040502050505030304" pitchFamily="18" charset="0"/>
            </a:endParaRPr>
          </a:p>
          <a:p>
            <a:pPr marL="285750" indent="-285750" algn="just">
              <a:lnSpc>
                <a:spcPct val="15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pl-PL" dirty="0">
              <a:latin typeface="Palatino Linotype" panose="02040502050505030304" pitchFamily="18" charset="0"/>
            </a:endParaRPr>
          </a:p>
          <a:p>
            <a:pPr algn="just">
              <a:lnSpc>
                <a:spcPct val="150000"/>
              </a:lnSpc>
              <a:buClr>
                <a:srgbClr val="0070C0"/>
              </a:buClr>
            </a:pPr>
            <a:endParaRPr lang="pl-PL" dirty="0">
              <a:latin typeface="Palatino Linotype" panose="02040502050505030304" pitchFamily="18" charset="0"/>
            </a:endParaRPr>
          </a:p>
          <a:p>
            <a:pPr algn="just">
              <a:lnSpc>
                <a:spcPct val="150000"/>
              </a:lnSpc>
              <a:buClr>
                <a:srgbClr val="0070C0"/>
              </a:buClr>
            </a:pPr>
            <a:endParaRPr lang="pl-PL" dirty="0">
              <a:latin typeface="Palatino Linotype" panose="02040502050505030304" pitchFamily="18" charset="0"/>
            </a:endParaRPr>
          </a:p>
        </p:txBody>
      </p:sp>
      <p:pic>
        <p:nvPicPr>
          <p:cNvPr id="9" name="Obraz 8">
            <a:extLst>
              <a:ext uri="{FF2B5EF4-FFF2-40B4-BE49-F238E27FC236}">
                <a16:creationId xmlns:a16="http://schemas.microsoft.com/office/drawing/2014/main" id="{AC7BC8BB-50F1-471B-A114-B3A0BA5BA2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181319"/>
            <a:ext cx="116205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3976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l-PL" sz="2400" b="1" dirty="0">
                <a:solidFill>
                  <a:srgbClr val="00B0F0"/>
                </a:solidFill>
                <a:latin typeface="Palatino Linotype" panose="02040502050505030304" pitchFamily="18" charset="0"/>
                <a:ea typeface="DejaVu Sans"/>
              </a:rPr>
              <a:t>RODO w CT</a:t>
            </a:r>
          </a:p>
          <a:p>
            <a:pPr lvl="0" algn="ctr"/>
            <a:r>
              <a:rPr lang="pl-PL" sz="2000" b="1" dirty="0">
                <a:solidFill>
                  <a:srgbClr val="00B0F0"/>
                </a:solidFill>
                <a:latin typeface="Palatino Linotype" panose="02040502050505030304" pitchFamily="18" charset="0"/>
              </a:rPr>
              <a:t>Odpowiedzialność Ośrodka badawczego </a:t>
            </a:r>
          </a:p>
        </p:txBody>
      </p:sp>
      <p:sp>
        <p:nvSpPr>
          <p:cNvPr id="84" name="CustomShape 2"/>
          <p:cNvSpPr/>
          <p:nvPr/>
        </p:nvSpPr>
        <p:spPr>
          <a:xfrm>
            <a:off x="457200" y="1416960"/>
            <a:ext cx="8228880" cy="4182062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50000"/>
              </a:lnSpc>
              <a:buClr>
                <a:srgbClr val="0070C0"/>
              </a:buClr>
            </a:pPr>
            <a:endParaRPr lang="pl-PL" dirty="0">
              <a:solidFill>
                <a:schemeClr val="bg1">
                  <a:lumMod val="85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6" name="Prostokąt 5"/>
          <p:cNvSpPr/>
          <p:nvPr/>
        </p:nvSpPr>
        <p:spPr>
          <a:xfrm>
            <a:off x="243622" y="6165304"/>
            <a:ext cx="8640960" cy="5382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  <a:tabLst>
                <a:tab pos="1781175" algn="l"/>
              </a:tabLst>
            </a:pPr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“Privacy By Design” </a:t>
            </a:r>
            <a:r>
              <a:rPr lang="en-GB" sz="1400" b="1" dirty="0">
                <a:solidFill>
                  <a:srgbClr val="0070C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by A.B.B. Advisory &amp; Management </a:t>
            </a:r>
            <a:r>
              <a:rPr lang="en-GB" sz="1400" b="1" dirty="0">
                <a:solidFill>
                  <a:srgbClr val="0070C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Personal Data Protection </a:t>
            </a:r>
            <a:endParaRPr lang="pl-PL" sz="1400" dirty="0">
              <a:latin typeface="Palatino Linotype" panose="020405020505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Data Management </a:t>
            </a:r>
            <a:r>
              <a:rPr lang="en-GB" sz="1400" b="1" dirty="0">
                <a:solidFill>
                  <a:srgbClr val="0070C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400" dirty="0"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www.abbadvisory.com</a:t>
            </a:r>
            <a:r>
              <a:rPr lang="pl-PL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400" b="1" dirty="0">
                <a:solidFill>
                  <a:srgbClr val="0070C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  </a:t>
            </a:r>
            <a:r>
              <a:rPr lang="en-GB" sz="1400" dirty="0">
                <a:solidFill>
                  <a:srgbClr val="00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“My Work, My Passion” </a:t>
            </a:r>
            <a:endParaRPr lang="pl-PL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CustomShape 2">
            <a:extLst>
              <a:ext uri="{FF2B5EF4-FFF2-40B4-BE49-F238E27FC236}">
                <a16:creationId xmlns:a16="http://schemas.microsoft.com/office/drawing/2014/main" id="{6B1A33DD-992C-4891-869F-5A51423AAB16}"/>
              </a:ext>
            </a:extLst>
          </p:cNvPr>
          <p:cNvSpPr/>
          <p:nvPr/>
        </p:nvSpPr>
        <p:spPr>
          <a:xfrm>
            <a:off x="457200" y="1716848"/>
            <a:ext cx="8228880" cy="35843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10000"/>
              </a:lnSpc>
              <a:buClr>
                <a:srgbClr val="00B0F0"/>
              </a:buClr>
            </a:pPr>
            <a:r>
              <a:rPr lang="pl-PL" sz="3200" b="1" dirty="0">
                <a:solidFill>
                  <a:srgbClr val="00B0F0"/>
                </a:solidFill>
                <a:latin typeface="Palatino Linotype" panose="02040502050505030304" pitchFamily="18" charset="0"/>
              </a:rPr>
              <a:t>Ośrodek badawczy = ADO, Procesor,</a:t>
            </a:r>
          </a:p>
          <a:p>
            <a:pPr marL="285750" indent="-28575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pl-PL" dirty="0">
              <a:latin typeface="Palatino Linotype" panose="02040502050505030304" pitchFamily="18" charset="0"/>
            </a:endParaRPr>
          </a:p>
          <a:p>
            <a:pPr marL="285750" indent="-285750" algn="just">
              <a:lnSpc>
                <a:spcPct val="15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dirty="0">
                <a:latin typeface="Palatino Linotype" panose="02040502050505030304" pitchFamily="18" charset="0"/>
              </a:rPr>
              <a:t>Ośrodek badawczy = ADO dla procesów własnych,</a:t>
            </a:r>
          </a:p>
          <a:p>
            <a:pPr marL="285750" indent="-285750" algn="just">
              <a:lnSpc>
                <a:spcPct val="15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dirty="0">
                <a:latin typeface="Palatino Linotype" panose="02040502050505030304" pitchFamily="18" charset="0"/>
              </a:rPr>
              <a:t>Ośrodek badawczy = Procesor w relacji Sponsor – Ośrodek badawczy lub CRO – ośrodek badawczy (w zależności od formy współpracy, umowy pomiędzy stronami),</a:t>
            </a:r>
          </a:p>
          <a:p>
            <a:pPr marL="285750" indent="-285750" algn="just">
              <a:lnSpc>
                <a:spcPct val="15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dirty="0">
                <a:latin typeface="Palatino Linotype" panose="02040502050505030304" pitchFamily="18" charset="0"/>
              </a:rPr>
              <a:t>Zastosowanie art. 28 RODO!</a:t>
            </a:r>
          </a:p>
          <a:p>
            <a:pPr marL="285750" indent="-285750" algn="just">
              <a:lnSpc>
                <a:spcPct val="15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pl-PL" b="1" dirty="0">
                <a:solidFill>
                  <a:srgbClr val="00B0F0"/>
                </a:solidFill>
                <a:latin typeface="Palatino Linotype" panose="02040502050505030304" pitchFamily="18" charset="0"/>
              </a:rPr>
              <a:t>Ośrodek badawczy podlega audytowi w obszarze ODO zgodnie z art. 28 RODO!!!</a:t>
            </a:r>
          </a:p>
          <a:p>
            <a:pPr algn="just">
              <a:lnSpc>
                <a:spcPct val="150000"/>
              </a:lnSpc>
              <a:buClr>
                <a:srgbClr val="00B0F0"/>
              </a:buClr>
            </a:pPr>
            <a:endParaRPr lang="pl-PL" dirty="0">
              <a:latin typeface="Palatino Linotype" panose="02040502050505030304" pitchFamily="18" charset="0"/>
            </a:endParaRPr>
          </a:p>
          <a:p>
            <a:pPr marL="285750" indent="-285750" algn="just">
              <a:lnSpc>
                <a:spcPct val="15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pl-PL" dirty="0">
              <a:latin typeface="Palatino Linotype" panose="02040502050505030304" pitchFamily="18" charset="0"/>
            </a:endParaRPr>
          </a:p>
          <a:p>
            <a:pPr marL="285750" indent="-28575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pl-PL" dirty="0">
              <a:latin typeface="Palatino Linotype" panose="02040502050505030304" pitchFamily="18" charset="0"/>
            </a:endParaRPr>
          </a:p>
          <a:p>
            <a:pPr marL="285750" indent="-28575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pl-PL" dirty="0">
              <a:latin typeface="Palatino Linotype" panose="02040502050505030304" pitchFamily="18" charset="0"/>
            </a:endParaRPr>
          </a:p>
          <a:p>
            <a:pPr marL="285750" indent="-28575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pl-PL" dirty="0">
              <a:latin typeface="Palatino Linotype" panose="02040502050505030304" pitchFamily="18" charset="0"/>
            </a:endParaRPr>
          </a:p>
          <a:p>
            <a:pPr marL="285750" indent="-285750" algn="just">
              <a:lnSpc>
                <a:spcPct val="15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pl-PL" dirty="0">
              <a:latin typeface="Palatino Linotype" panose="02040502050505030304" pitchFamily="18" charset="0"/>
            </a:endParaRPr>
          </a:p>
          <a:p>
            <a:pPr algn="just">
              <a:lnSpc>
                <a:spcPct val="150000"/>
              </a:lnSpc>
              <a:buClr>
                <a:srgbClr val="0070C0"/>
              </a:buClr>
            </a:pPr>
            <a:endParaRPr lang="pl-PL" dirty="0">
              <a:latin typeface="Palatino Linotype" panose="02040502050505030304" pitchFamily="18" charset="0"/>
            </a:endParaRPr>
          </a:p>
          <a:p>
            <a:pPr algn="just">
              <a:lnSpc>
                <a:spcPct val="150000"/>
              </a:lnSpc>
              <a:buClr>
                <a:srgbClr val="0070C0"/>
              </a:buClr>
            </a:pPr>
            <a:endParaRPr lang="pl-PL" dirty="0">
              <a:latin typeface="Palatino Linotype" panose="02040502050505030304" pitchFamily="18" charset="0"/>
            </a:endParaRPr>
          </a:p>
        </p:txBody>
      </p:sp>
      <p:pic>
        <p:nvPicPr>
          <p:cNvPr id="9" name="Obraz 8">
            <a:extLst>
              <a:ext uri="{FF2B5EF4-FFF2-40B4-BE49-F238E27FC236}">
                <a16:creationId xmlns:a16="http://schemas.microsoft.com/office/drawing/2014/main" id="{AC7BC8BB-50F1-471B-A114-B3A0BA5BA2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181319"/>
            <a:ext cx="116205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70159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3405</TotalTime>
  <Words>1445</Words>
  <Application>Microsoft Office PowerPoint</Application>
  <PresentationFormat>Pokaz na ekranie (4:3)</PresentationFormat>
  <Paragraphs>229</Paragraphs>
  <Slides>14</Slides>
  <Notes>13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19" baseType="lpstr">
      <vt:lpstr>Arial</vt:lpstr>
      <vt:lpstr>Calibri</vt:lpstr>
      <vt:lpstr>Palatino Linotype</vt:lpstr>
      <vt:lpstr>StarSymbol</vt:lpstr>
      <vt:lpstr>Office Theme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Anna Buczynska</dc:creator>
  <cp:lastModifiedBy>Anna Buczyńska</cp:lastModifiedBy>
  <cp:revision>2184</cp:revision>
  <dcterms:modified xsi:type="dcterms:W3CDTF">2019-10-31T08:16:28Z</dcterms:modified>
</cp:coreProperties>
</file>