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91" r:id="rId4"/>
    <p:sldId id="257" r:id="rId5"/>
    <p:sldId id="273" r:id="rId6"/>
    <p:sldId id="260" r:id="rId7"/>
    <p:sldId id="279" r:id="rId8"/>
    <p:sldId id="280" r:id="rId9"/>
    <p:sldId id="262" r:id="rId10"/>
    <p:sldId id="289" r:id="rId11"/>
    <p:sldId id="293" r:id="rId12"/>
    <p:sldId id="290" r:id="rId13"/>
    <p:sldId id="294" r:id="rId14"/>
    <p:sldId id="295" r:id="rId15"/>
    <p:sldId id="269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Szwugier" initials="MS" lastIdx="1" clrIdx="0">
    <p:extLst/>
  </p:cmAuthor>
  <p:cmAuthor id="2" name="Eunika Książkiewicz" initials="EK" lastIdx="1" clrIdx="1">
    <p:extLst>
      <p:ext uri="{19B8F6BF-5375-455C-9EA6-DF929625EA0E}">
        <p15:presenceInfo xmlns:p15="http://schemas.microsoft.com/office/powerpoint/2012/main" userId="S-1-5-21-2461864457-3429278161-1836735263-36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E7"/>
    <a:srgbClr val="355D84"/>
    <a:srgbClr val="00AFF4"/>
    <a:srgbClr val="00A1DE"/>
    <a:srgbClr val="FF3300"/>
    <a:srgbClr val="4272A0"/>
    <a:srgbClr val="508ABE"/>
    <a:srgbClr val="009DD9"/>
    <a:srgbClr val="0095CD"/>
    <a:srgbClr val="132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67"/>
    <p:restoredTop sz="94697"/>
  </p:normalViewPr>
  <p:slideViewPr>
    <p:cSldViewPr snapToGrid="0">
      <p:cViewPr varScale="1">
        <p:scale>
          <a:sx n="106" d="100"/>
          <a:sy n="106" d="100"/>
        </p:scale>
        <p:origin x="13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3C159-9D27-4028-8EA5-157B36D45DC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B5CB5-426E-46DC-84E5-AE6EC29165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338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B5CB5-426E-46DC-84E5-AE6EC291654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412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B5CB5-426E-46DC-84E5-AE6EC2916548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2552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B5CB5-426E-46DC-84E5-AE6EC291654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2646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B5CB5-426E-46DC-84E5-AE6EC291654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455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B5CB5-426E-46DC-84E5-AE6EC291654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602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B5CB5-426E-46DC-84E5-AE6EC291654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36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B5CB5-426E-46DC-84E5-AE6EC291654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220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576A-6426-4FB1-BA42-A3D1CCCCC10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7563-3944-408A-8FCB-805452FDC1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17434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576A-6426-4FB1-BA42-A3D1CCCCC10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7563-3944-408A-8FCB-805452FDC15C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A935E4A5-F27F-4ACD-8353-D6BA7AA8C7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2777" y="5770056"/>
            <a:ext cx="1657544" cy="9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546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576A-6426-4FB1-BA42-A3D1CCCCC10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7563-3944-408A-8FCB-805452FDC15C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DFD32AF-B1FC-4063-AF97-427270F1DB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2777" y="5770056"/>
            <a:ext cx="1657544" cy="9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4031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576A-6426-4FB1-BA42-A3D1CCCCC10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7563-3944-408A-8FCB-805452FDC15C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9D382077-E744-4562-9A15-AF9A775636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2777" y="5770056"/>
            <a:ext cx="1657544" cy="9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736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576A-6426-4FB1-BA42-A3D1CCCCC10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7563-3944-408A-8FCB-805452FDC15C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7B9E474B-7075-44E6-8695-A607E43E2C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2777" y="5770056"/>
            <a:ext cx="1657544" cy="9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985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8576A-6426-4FB1-BA42-A3D1CCCCC10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77563-3944-408A-8FCB-805452FDC1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99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ABD4F4C4-7C30-F641-9E16-AC8E88F66B8C}"/>
              </a:ext>
            </a:extLst>
          </p:cNvPr>
          <p:cNvSpPr txBox="1">
            <a:spLocks/>
          </p:cNvSpPr>
          <p:nvPr/>
        </p:nvSpPr>
        <p:spPr>
          <a:xfrm>
            <a:off x="636912" y="4213859"/>
            <a:ext cx="11157297" cy="2941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Wsparcie niekomercyjnych badań klinicznych  </a:t>
            </a:r>
            <a:endParaRPr lang="pl-PL" sz="24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D1AF9418-7DFD-488A-AED1-58219B5324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640" y="138573"/>
            <a:ext cx="4276684" cy="233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210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96545"/>
            <a:ext cx="10515600" cy="1325563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bg2">
                    <a:lumMod val="25000"/>
                  </a:schemeClr>
                </a:solidFill>
                <a:latin typeface="Lato"/>
              </a:rPr>
              <a:t>Kryteria ustawowe</a:t>
            </a:r>
          </a:p>
        </p:txBody>
      </p:sp>
      <p:sp>
        <p:nvSpPr>
          <p:cNvPr id="7" name="TextBox 103">
            <a:extLst>
              <a:ext uri="{FF2B5EF4-FFF2-40B4-BE49-F238E27FC236}">
                <a16:creationId xmlns:a16="http://schemas.microsoft.com/office/drawing/2014/main" xmlns="" id="{EFD87511-ACA8-4FED-B765-80ABCF2959D0}"/>
              </a:ext>
            </a:extLst>
          </p:cNvPr>
          <p:cNvSpPr txBox="1"/>
          <p:nvPr/>
        </p:nvSpPr>
        <p:spPr>
          <a:xfrm>
            <a:off x="7967292" y="1313048"/>
            <a:ext cx="3424048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pl-PL" b="1" noProof="1">
                <a:solidFill>
                  <a:schemeClr val="bg2">
                    <a:lumMod val="25000"/>
                  </a:schemeClr>
                </a:solidFill>
              </a:rPr>
              <a:t>Wartość naukowa projektu </a:t>
            </a:r>
            <a:br>
              <a:rPr lang="pl-PL" b="1" noProof="1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noProof="1">
                <a:solidFill>
                  <a:schemeClr val="bg2">
                    <a:lumMod val="25000"/>
                  </a:schemeClr>
                </a:solidFill>
              </a:rPr>
              <a:t>(od 0 pkt do 20 pkt)</a:t>
            </a:r>
            <a:endParaRPr lang="en-US" b="1" noProof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106">
            <a:extLst>
              <a:ext uri="{FF2B5EF4-FFF2-40B4-BE49-F238E27FC236}">
                <a16:creationId xmlns:a16="http://schemas.microsoft.com/office/drawing/2014/main" xmlns="" id="{6A0E223B-E90A-415F-A557-781F3F7FAE87}"/>
              </a:ext>
            </a:extLst>
          </p:cNvPr>
          <p:cNvSpPr txBox="1"/>
          <p:nvPr/>
        </p:nvSpPr>
        <p:spPr>
          <a:xfrm>
            <a:off x="-34510" y="2124065"/>
            <a:ext cx="4013002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pl-PL" b="1" noProof="1">
                <a:solidFill>
                  <a:schemeClr val="bg2">
                    <a:lumMod val="25000"/>
                  </a:schemeClr>
                </a:solidFill>
              </a:rPr>
              <a:t>Wpływ projektu na poprawę zdrowia obywateli (ŁĄCZNIE max. 40 pkt)</a:t>
            </a:r>
            <a:endParaRPr lang="en-US" b="1" noProof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12">
            <a:extLst>
              <a:ext uri="{FF2B5EF4-FFF2-40B4-BE49-F238E27FC236}">
                <a16:creationId xmlns:a16="http://schemas.microsoft.com/office/drawing/2014/main" xmlns="" id="{85EDD414-507F-42E6-BBB0-1B972865FBCF}"/>
              </a:ext>
            </a:extLst>
          </p:cNvPr>
          <p:cNvSpPr txBox="1"/>
          <p:nvPr/>
        </p:nvSpPr>
        <p:spPr>
          <a:xfrm>
            <a:off x="7967292" y="2808877"/>
            <a:ext cx="3140292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pl-PL" b="1" noProof="1">
                <a:solidFill>
                  <a:schemeClr val="bg2">
                    <a:lumMod val="25000"/>
                  </a:schemeClr>
                </a:solidFill>
              </a:rPr>
              <a:t>Innowacyjność projektu</a:t>
            </a:r>
            <a:br>
              <a:rPr lang="pl-PL" b="1" noProof="1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noProof="1">
                <a:solidFill>
                  <a:schemeClr val="bg2">
                    <a:lumMod val="25000"/>
                  </a:schemeClr>
                </a:solidFill>
              </a:rPr>
              <a:t>(od 0 pkt do 20 pkt)</a:t>
            </a:r>
            <a:endParaRPr lang="en-US" b="1" noProof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TextBox 115">
            <a:extLst>
              <a:ext uri="{FF2B5EF4-FFF2-40B4-BE49-F238E27FC236}">
                <a16:creationId xmlns:a16="http://schemas.microsoft.com/office/drawing/2014/main" xmlns="" id="{D2D270B5-ADD9-4376-92F4-9DAF99458898}"/>
              </a:ext>
            </a:extLst>
          </p:cNvPr>
          <p:cNvSpPr txBox="1"/>
          <p:nvPr/>
        </p:nvSpPr>
        <p:spPr>
          <a:xfrm>
            <a:off x="7967292" y="4196141"/>
            <a:ext cx="2788338" cy="120032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pl-PL" b="1" noProof="1">
                <a:solidFill>
                  <a:schemeClr val="bg2">
                    <a:lumMod val="25000"/>
                  </a:schemeClr>
                </a:solidFill>
              </a:rPr>
              <a:t>Możliwość zastosowania wyników projektu w systemie ochrony zdrowia (od 0 pkt do 20 pkt)</a:t>
            </a:r>
            <a:endParaRPr lang="en-US" b="1" noProof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TextBox 145">
            <a:extLst>
              <a:ext uri="{FF2B5EF4-FFF2-40B4-BE49-F238E27FC236}">
                <a16:creationId xmlns:a16="http://schemas.microsoft.com/office/drawing/2014/main" xmlns="" id="{9E169CE1-71C3-4FA6-82C1-30CF3C8AC2C4}"/>
              </a:ext>
            </a:extLst>
          </p:cNvPr>
          <p:cNvSpPr txBox="1"/>
          <p:nvPr/>
        </p:nvSpPr>
        <p:spPr>
          <a:xfrm>
            <a:off x="591984" y="3455208"/>
            <a:ext cx="3407212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pl-PL" b="1" noProof="1">
                <a:solidFill>
                  <a:schemeClr val="bg2">
                    <a:lumMod val="25000"/>
                  </a:schemeClr>
                </a:solidFill>
              </a:rPr>
              <a:t>Przewidywane efekty ekonomiczne (od 0 pkt do 20 pkt);</a:t>
            </a:r>
            <a:endParaRPr lang="en-US" b="1" noProof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TextBox 148">
            <a:extLst>
              <a:ext uri="{FF2B5EF4-FFF2-40B4-BE49-F238E27FC236}">
                <a16:creationId xmlns:a16="http://schemas.microsoft.com/office/drawing/2014/main" xmlns="" id="{E3ACF850-C007-4F09-B95D-CD8BAA516C2A}"/>
              </a:ext>
            </a:extLst>
          </p:cNvPr>
          <p:cNvSpPr txBox="1"/>
          <p:nvPr/>
        </p:nvSpPr>
        <p:spPr>
          <a:xfrm>
            <a:off x="341444" y="5292303"/>
            <a:ext cx="3795832" cy="120032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pl-PL" b="1" noProof="1">
                <a:solidFill>
                  <a:schemeClr val="bg2">
                    <a:lumMod val="25000"/>
                  </a:schemeClr>
                </a:solidFill>
              </a:rPr>
              <a:t>Ocena  zasobów materialnych i ludzkich niezbędnych</a:t>
            </a:r>
            <a:br>
              <a:rPr lang="pl-PL" b="1" noProof="1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noProof="1">
                <a:solidFill>
                  <a:schemeClr val="bg2">
                    <a:lumMod val="25000"/>
                  </a:schemeClr>
                </a:solidFill>
              </a:rPr>
              <a:t> do wykonania projektu </a:t>
            </a:r>
            <a:br>
              <a:rPr lang="pl-PL" b="1" noProof="1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noProof="1">
                <a:solidFill>
                  <a:schemeClr val="bg2">
                    <a:lumMod val="25000"/>
                  </a:schemeClr>
                </a:solidFill>
              </a:rPr>
              <a:t>(od 0 pkt do 10 pkt).</a:t>
            </a:r>
            <a:endParaRPr lang="en-US" b="1" noProof="1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24" name="Group 1">
            <a:extLst>
              <a:ext uri="{FF2B5EF4-FFF2-40B4-BE49-F238E27FC236}">
                <a16:creationId xmlns:a16="http://schemas.microsoft.com/office/drawing/2014/main" xmlns="" id="{23AC739E-894A-4FFF-933C-6429F3215854}"/>
              </a:ext>
            </a:extLst>
          </p:cNvPr>
          <p:cNvGrpSpPr/>
          <p:nvPr/>
        </p:nvGrpSpPr>
        <p:grpSpPr>
          <a:xfrm>
            <a:off x="4297872" y="923047"/>
            <a:ext cx="3360037" cy="5011905"/>
            <a:chOff x="3212824" y="1451857"/>
            <a:chExt cx="2718353" cy="4054755"/>
          </a:xfrm>
        </p:grpSpPr>
        <p:sp>
          <p:nvSpPr>
            <p:cNvPr id="25" name="Freeform: Shape 62">
              <a:extLst>
                <a:ext uri="{FF2B5EF4-FFF2-40B4-BE49-F238E27FC236}">
                  <a16:creationId xmlns:a16="http://schemas.microsoft.com/office/drawing/2014/main" xmlns="" id="{32A40C77-A62A-4961-B407-3927AF83702B}"/>
                </a:ext>
              </a:extLst>
            </p:cNvPr>
            <p:cNvSpPr/>
            <p:nvPr/>
          </p:nvSpPr>
          <p:spPr>
            <a:xfrm>
              <a:off x="4194636" y="1836349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6" name="Freeform: Shape 63">
              <a:extLst>
                <a:ext uri="{FF2B5EF4-FFF2-40B4-BE49-F238E27FC236}">
                  <a16:creationId xmlns:a16="http://schemas.microsoft.com/office/drawing/2014/main" xmlns="" id="{7D07A074-F2B4-4F61-A772-3C01C95ACD66}"/>
                </a:ext>
              </a:extLst>
            </p:cNvPr>
            <p:cNvSpPr/>
            <p:nvPr/>
          </p:nvSpPr>
          <p:spPr>
            <a:xfrm>
              <a:off x="4520844" y="2469609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7" name="Freeform: Shape 64">
              <a:extLst>
                <a:ext uri="{FF2B5EF4-FFF2-40B4-BE49-F238E27FC236}">
                  <a16:creationId xmlns:a16="http://schemas.microsoft.com/office/drawing/2014/main" xmlns="" id="{BF008867-9382-4700-9B87-478897833F62}"/>
                </a:ext>
              </a:extLst>
            </p:cNvPr>
            <p:cNvSpPr/>
            <p:nvPr/>
          </p:nvSpPr>
          <p:spPr>
            <a:xfrm>
              <a:off x="4196850" y="3107164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8" name="Freeform: Shape 66">
              <a:extLst>
                <a:ext uri="{FF2B5EF4-FFF2-40B4-BE49-F238E27FC236}">
                  <a16:creationId xmlns:a16="http://schemas.microsoft.com/office/drawing/2014/main" xmlns="" id="{F5579CD7-D279-4EAC-B3EF-392E2587D7DC}"/>
                </a:ext>
              </a:extLst>
            </p:cNvPr>
            <p:cNvSpPr/>
            <p:nvPr/>
          </p:nvSpPr>
          <p:spPr>
            <a:xfrm>
              <a:off x="4520844" y="3707564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9" name="Freeform: Shape 67">
              <a:extLst>
                <a:ext uri="{FF2B5EF4-FFF2-40B4-BE49-F238E27FC236}">
                  <a16:creationId xmlns:a16="http://schemas.microsoft.com/office/drawing/2014/main" xmlns="" id="{8CE8593B-6028-403D-99DC-DEC773203B4D}"/>
                </a:ext>
              </a:extLst>
            </p:cNvPr>
            <p:cNvSpPr/>
            <p:nvPr/>
          </p:nvSpPr>
          <p:spPr>
            <a:xfrm>
              <a:off x="4199094" y="4347360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0" name="Freeform: Shape 68">
              <a:extLst>
                <a:ext uri="{FF2B5EF4-FFF2-40B4-BE49-F238E27FC236}">
                  <a16:creationId xmlns:a16="http://schemas.microsoft.com/office/drawing/2014/main" xmlns="" id="{B002F017-A60D-42E1-A2A7-291DAC0ACC6F}"/>
                </a:ext>
              </a:extLst>
            </p:cNvPr>
            <p:cNvSpPr/>
            <p:nvPr/>
          </p:nvSpPr>
          <p:spPr>
            <a:xfrm>
              <a:off x="4520844" y="4984218"/>
              <a:ext cx="424987" cy="393274"/>
            </a:xfrm>
            <a:custGeom>
              <a:avLst/>
              <a:gdLst>
                <a:gd name="connsiteX0" fmla="*/ 175030 w 486659"/>
                <a:gd name="connsiteY0" fmla="*/ 0 h 450344"/>
                <a:gd name="connsiteX1" fmla="*/ 311632 w 486659"/>
                <a:gd name="connsiteY1" fmla="*/ 0 h 450344"/>
                <a:gd name="connsiteX2" fmla="*/ 404271 w 486659"/>
                <a:gd name="connsiteY2" fmla="*/ 53289 h 450344"/>
                <a:gd name="connsiteX3" fmla="*/ 472352 w 486659"/>
                <a:gd name="connsiteY3" fmla="*/ 171683 h 450344"/>
                <a:gd name="connsiteX4" fmla="*/ 472352 w 486659"/>
                <a:gd name="connsiteY4" fmla="*/ 278661 h 450344"/>
                <a:gd name="connsiteX5" fmla="*/ 403832 w 486659"/>
                <a:gd name="connsiteY5" fmla="*/ 397055 h 450344"/>
                <a:gd name="connsiteX6" fmla="*/ 311193 w 486659"/>
                <a:gd name="connsiteY6" fmla="*/ 450344 h 450344"/>
                <a:gd name="connsiteX7" fmla="*/ 174701 w 486659"/>
                <a:gd name="connsiteY7" fmla="*/ 450344 h 450344"/>
                <a:gd name="connsiteX8" fmla="*/ 82062 w 486659"/>
                <a:gd name="connsiteY8" fmla="*/ 397055 h 450344"/>
                <a:gd name="connsiteX9" fmla="*/ 13542 w 486659"/>
                <a:gd name="connsiteY9" fmla="*/ 278661 h 450344"/>
                <a:gd name="connsiteX10" fmla="*/ 14419 w 486659"/>
                <a:gd name="connsiteY10" fmla="*/ 171683 h 450344"/>
                <a:gd name="connsiteX11" fmla="*/ 82501 w 486659"/>
                <a:gd name="connsiteY11" fmla="*/ 53289 h 450344"/>
                <a:gd name="connsiteX12" fmla="*/ 175030 w 486659"/>
                <a:gd name="connsiteY12" fmla="*/ 0 h 45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659" h="450344">
                  <a:moveTo>
                    <a:pt x="175030" y="0"/>
                  </a:moveTo>
                  <a:lnTo>
                    <a:pt x="311632" y="0"/>
                  </a:lnTo>
                  <a:cubicBezTo>
                    <a:pt x="349674" y="0"/>
                    <a:pt x="385195" y="20306"/>
                    <a:pt x="404271" y="53289"/>
                  </a:cubicBezTo>
                  <a:lnTo>
                    <a:pt x="472352" y="171683"/>
                  </a:lnTo>
                  <a:cubicBezTo>
                    <a:pt x="491428" y="204665"/>
                    <a:pt x="491428" y="245679"/>
                    <a:pt x="472352" y="278661"/>
                  </a:cubicBezTo>
                  <a:lnTo>
                    <a:pt x="403832" y="397055"/>
                  </a:lnTo>
                  <a:cubicBezTo>
                    <a:pt x="384866" y="430038"/>
                    <a:pt x="349345" y="450344"/>
                    <a:pt x="311193" y="450344"/>
                  </a:cubicBezTo>
                  <a:lnTo>
                    <a:pt x="174701" y="450344"/>
                  </a:lnTo>
                  <a:cubicBezTo>
                    <a:pt x="136549" y="450344"/>
                    <a:pt x="101029" y="430038"/>
                    <a:pt x="82062" y="397055"/>
                  </a:cubicBezTo>
                  <a:lnTo>
                    <a:pt x="13542" y="278661"/>
                  </a:lnTo>
                  <a:cubicBezTo>
                    <a:pt x="-4657" y="245679"/>
                    <a:pt x="-4657" y="204665"/>
                    <a:pt x="14419" y="171683"/>
                  </a:cubicBezTo>
                  <a:lnTo>
                    <a:pt x="82501" y="53289"/>
                  </a:lnTo>
                  <a:cubicBezTo>
                    <a:pt x="101467" y="20306"/>
                    <a:pt x="136988" y="0"/>
                    <a:pt x="17503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xmlns="" id="{83359FB5-4016-4867-9AF2-D58E4CE41B17}"/>
                </a:ext>
              </a:extLst>
            </p:cNvPr>
            <p:cNvSpPr/>
            <p:nvPr/>
          </p:nvSpPr>
          <p:spPr>
            <a:xfrm>
              <a:off x="4037407" y="1451857"/>
              <a:ext cx="1061099" cy="405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77" extrusionOk="0">
                  <a:moveTo>
                    <a:pt x="15801" y="21577"/>
                  </a:moveTo>
                  <a:lnTo>
                    <a:pt x="8910" y="21577"/>
                  </a:lnTo>
                  <a:cubicBezTo>
                    <a:pt x="8560" y="21577"/>
                    <a:pt x="8274" y="21501"/>
                    <a:pt x="8274" y="21408"/>
                  </a:cubicBezTo>
                  <a:cubicBezTo>
                    <a:pt x="8274" y="21315"/>
                    <a:pt x="8560" y="21239"/>
                    <a:pt x="8910" y="21239"/>
                  </a:cubicBezTo>
                  <a:lnTo>
                    <a:pt x="15801" y="21239"/>
                  </a:lnTo>
                  <a:cubicBezTo>
                    <a:pt x="16602" y="21239"/>
                    <a:pt x="17347" y="21125"/>
                    <a:pt x="17748" y="20942"/>
                  </a:cubicBezTo>
                  <a:lnTo>
                    <a:pt x="19707" y="20043"/>
                  </a:lnTo>
                  <a:cubicBezTo>
                    <a:pt x="20108" y="19859"/>
                    <a:pt x="20108" y="19631"/>
                    <a:pt x="19707" y="19447"/>
                  </a:cubicBezTo>
                  <a:lnTo>
                    <a:pt x="17748" y="18548"/>
                  </a:lnTo>
                  <a:cubicBezTo>
                    <a:pt x="17347" y="18364"/>
                    <a:pt x="16602" y="18251"/>
                    <a:pt x="15801" y="18251"/>
                  </a:cubicBezTo>
                  <a:lnTo>
                    <a:pt x="5475" y="18251"/>
                  </a:lnTo>
                  <a:cubicBezTo>
                    <a:pt x="4221" y="18251"/>
                    <a:pt x="3057" y="18072"/>
                    <a:pt x="2427" y="17785"/>
                  </a:cubicBezTo>
                  <a:lnTo>
                    <a:pt x="468" y="16885"/>
                  </a:lnTo>
                  <a:cubicBezTo>
                    <a:pt x="-156" y="16597"/>
                    <a:pt x="-156" y="16241"/>
                    <a:pt x="468" y="15952"/>
                  </a:cubicBezTo>
                  <a:lnTo>
                    <a:pt x="2427" y="15053"/>
                  </a:lnTo>
                  <a:cubicBezTo>
                    <a:pt x="3057" y="14764"/>
                    <a:pt x="4221" y="14587"/>
                    <a:pt x="5475" y="14587"/>
                  </a:cubicBezTo>
                  <a:lnTo>
                    <a:pt x="15801" y="14587"/>
                  </a:lnTo>
                  <a:cubicBezTo>
                    <a:pt x="16602" y="14587"/>
                    <a:pt x="17347" y="14472"/>
                    <a:pt x="17748" y="14290"/>
                  </a:cubicBezTo>
                  <a:lnTo>
                    <a:pt x="19707" y="13390"/>
                  </a:lnTo>
                  <a:cubicBezTo>
                    <a:pt x="20108" y="13206"/>
                    <a:pt x="20108" y="12979"/>
                    <a:pt x="19707" y="12795"/>
                  </a:cubicBezTo>
                  <a:lnTo>
                    <a:pt x="17748" y="11895"/>
                  </a:lnTo>
                  <a:cubicBezTo>
                    <a:pt x="17347" y="11711"/>
                    <a:pt x="16602" y="11598"/>
                    <a:pt x="15801" y="11598"/>
                  </a:cubicBezTo>
                  <a:lnTo>
                    <a:pt x="5475" y="11598"/>
                  </a:lnTo>
                  <a:cubicBezTo>
                    <a:pt x="4221" y="11598"/>
                    <a:pt x="3057" y="11419"/>
                    <a:pt x="2427" y="11132"/>
                  </a:cubicBezTo>
                  <a:lnTo>
                    <a:pt x="468" y="10233"/>
                  </a:lnTo>
                  <a:cubicBezTo>
                    <a:pt x="-156" y="9944"/>
                    <a:pt x="-156" y="9588"/>
                    <a:pt x="468" y="9299"/>
                  </a:cubicBezTo>
                  <a:lnTo>
                    <a:pt x="2427" y="8400"/>
                  </a:lnTo>
                  <a:cubicBezTo>
                    <a:pt x="3057" y="8111"/>
                    <a:pt x="4221" y="7934"/>
                    <a:pt x="5475" y="7934"/>
                  </a:cubicBezTo>
                  <a:lnTo>
                    <a:pt x="15801" y="7934"/>
                  </a:lnTo>
                  <a:cubicBezTo>
                    <a:pt x="16602" y="7934"/>
                    <a:pt x="17347" y="7819"/>
                    <a:pt x="17748" y="7637"/>
                  </a:cubicBezTo>
                  <a:lnTo>
                    <a:pt x="19707" y="6738"/>
                  </a:lnTo>
                  <a:cubicBezTo>
                    <a:pt x="20108" y="6554"/>
                    <a:pt x="20108" y="6326"/>
                    <a:pt x="19707" y="6142"/>
                  </a:cubicBezTo>
                  <a:lnTo>
                    <a:pt x="17748" y="5242"/>
                  </a:lnTo>
                  <a:cubicBezTo>
                    <a:pt x="17347" y="5058"/>
                    <a:pt x="16602" y="4945"/>
                    <a:pt x="15801" y="4945"/>
                  </a:cubicBezTo>
                  <a:lnTo>
                    <a:pt x="5475" y="4945"/>
                  </a:lnTo>
                  <a:cubicBezTo>
                    <a:pt x="4221" y="4945"/>
                    <a:pt x="3057" y="4767"/>
                    <a:pt x="2427" y="4480"/>
                  </a:cubicBezTo>
                  <a:lnTo>
                    <a:pt x="468" y="3580"/>
                  </a:lnTo>
                  <a:cubicBezTo>
                    <a:pt x="-156" y="3292"/>
                    <a:pt x="-156" y="2935"/>
                    <a:pt x="468" y="2647"/>
                  </a:cubicBezTo>
                  <a:lnTo>
                    <a:pt x="2427" y="1747"/>
                  </a:lnTo>
                  <a:cubicBezTo>
                    <a:pt x="3057" y="1459"/>
                    <a:pt x="4221" y="1282"/>
                    <a:pt x="5475" y="1282"/>
                  </a:cubicBezTo>
                  <a:lnTo>
                    <a:pt x="12149" y="1282"/>
                  </a:lnTo>
                  <a:cubicBezTo>
                    <a:pt x="12950" y="1282"/>
                    <a:pt x="13695" y="1167"/>
                    <a:pt x="14096" y="985"/>
                  </a:cubicBezTo>
                  <a:lnTo>
                    <a:pt x="16055" y="85"/>
                  </a:lnTo>
                  <a:cubicBezTo>
                    <a:pt x="16233" y="4"/>
                    <a:pt x="16621" y="-23"/>
                    <a:pt x="16927" y="23"/>
                  </a:cubicBezTo>
                  <a:cubicBezTo>
                    <a:pt x="17232" y="70"/>
                    <a:pt x="17334" y="173"/>
                    <a:pt x="17162" y="254"/>
                  </a:cubicBezTo>
                  <a:lnTo>
                    <a:pt x="15203" y="1153"/>
                  </a:lnTo>
                  <a:cubicBezTo>
                    <a:pt x="14579" y="1442"/>
                    <a:pt x="13408" y="1619"/>
                    <a:pt x="12155" y="1619"/>
                  </a:cubicBezTo>
                  <a:lnTo>
                    <a:pt x="5481" y="1619"/>
                  </a:lnTo>
                  <a:cubicBezTo>
                    <a:pt x="4679" y="1619"/>
                    <a:pt x="3935" y="1734"/>
                    <a:pt x="3534" y="1916"/>
                  </a:cubicBezTo>
                  <a:lnTo>
                    <a:pt x="1575" y="2816"/>
                  </a:lnTo>
                  <a:cubicBezTo>
                    <a:pt x="1174" y="3000"/>
                    <a:pt x="1174" y="3227"/>
                    <a:pt x="1575" y="3411"/>
                  </a:cubicBezTo>
                  <a:lnTo>
                    <a:pt x="3534" y="4311"/>
                  </a:lnTo>
                  <a:cubicBezTo>
                    <a:pt x="3935" y="4495"/>
                    <a:pt x="4679" y="4608"/>
                    <a:pt x="5481" y="4608"/>
                  </a:cubicBezTo>
                  <a:lnTo>
                    <a:pt x="15807" y="4608"/>
                  </a:lnTo>
                  <a:cubicBezTo>
                    <a:pt x="17060" y="4608"/>
                    <a:pt x="18225" y="4787"/>
                    <a:pt x="18855" y="5074"/>
                  </a:cubicBezTo>
                  <a:lnTo>
                    <a:pt x="20814" y="5973"/>
                  </a:lnTo>
                  <a:cubicBezTo>
                    <a:pt x="21438" y="6262"/>
                    <a:pt x="21438" y="6618"/>
                    <a:pt x="20814" y="6906"/>
                  </a:cubicBezTo>
                  <a:lnTo>
                    <a:pt x="18855" y="7806"/>
                  </a:lnTo>
                  <a:cubicBezTo>
                    <a:pt x="18231" y="8095"/>
                    <a:pt x="17060" y="8272"/>
                    <a:pt x="15807" y="8272"/>
                  </a:cubicBezTo>
                  <a:lnTo>
                    <a:pt x="5481" y="8272"/>
                  </a:lnTo>
                  <a:cubicBezTo>
                    <a:pt x="4679" y="8272"/>
                    <a:pt x="3935" y="8386"/>
                    <a:pt x="3534" y="8569"/>
                  </a:cubicBezTo>
                  <a:lnTo>
                    <a:pt x="1575" y="9468"/>
                  </a:lnTo>
                  <a:cubicBezTo>
                    <a:pt x="1174" y="9652"/>
                    <a:pt x="1174" y="9880"/>
                    <a:pt x="1575" y="10064"/>
                  </a:cubicBezTo>
                  <a:lnTo>
                    <a:pt x="3534" y="10963"/>
                  </a:lnTo>
                  <a:cubicBezTo>
                    <a:pt x="3935" y="11147"/>
                    <a:pt x="4679" y="11261"/>
                    <a:pt x="5481" y="11261"/>
                  </a:cubicBezTo>
                  <a:lnTo>
                    <a:pt x="15807" y="11261"/>
                  </a:lnTo>
                  <a:cubicBezTo>
                    <a:pt x="17060" y="11261"/>
                    <a:pt x="18225" y="11439"/>
                    <a:pt x="18855" y="11726"/>
                  </a:cubicBezTo>
                  <a:lnTo>
                    <a:pt x="20814" y="12626"/>
                  </a:lnTo>
                  <a:cubicBezTo>
                    <a:pt x="21444" y="12914"/>
                    <a:pt x="21444" y="13270"/>
                    <a:pt x="20814" y="13559"/>
                  </a:cubicBezTo>
                  <a:lnTo>
                    <a:pt x="18855" y="14459"/>
                  </a:lnTo>
                  <a:cubicBezTo>
                    <a:pt x="18231" y="14747"/>
                    <a:pt x="17060" y="14924"/>
                    <a:pt x="15807" y="14924"/>
                  </a:cubicBezTo>
                  <a:lnTo>
                    <a:pt x="5481" y="14924"/>
                  </a:lnTo>
                  <a:cubicBezTo>
                    <a:pt x="4679" y="14924"/>
                    <a:pt x="3935" y="15039"/>
                    <a:pt x="3534" y="15221"/>
                  </a:cubicBezTo>
                  <a:lnTo>
                    <a:pt x="1575" y="16121"/>
                  </a:lnTo>
                  <a:cubicBezTo>
                    <a:pt x="1174" y="16305"/>
                    <a:pt x="1174" y="16533"/>
                    <a:pt x="1575" y="16717"/>
                  </a:cubicBezTo>
                  <a:lnTo>
                    <a:pt x="3534" y="17616"/>
                  </a:lnTo>
                  <a:cubicBezTo>
                    <a:pt x="3935" y="17800"/>
                    <a:pt x="4679" y="17913"/>
                    <a:pt x="5481" y="17913"/>
                  </a:cubicBezTo>
                  <a:lnTo>
                    <a:pt x="15807" y="17913"/>
                  </a:lnTo>
                  <a:cubicBezTo>
                    <a:pt x="17060" y="17913"/>
                    <a:pt x="18225" y="18092"/>
                    <a:pt x="18855" y="18379"/>
                  </a:cubicBezTo>
                  <a:lnTo>
                    <a:pt x="20814" y="19278"/>
                  </a:lnTo>
                  <a:cubicBezTo>
                    <a:pt x="21444" y="19567"/>
                    <a:pt x="21444" y="19923"/>
                    <a:pt x="20814" y="20212"/>
                  </a:cubicBezTo>
                  <a:lnTo>
                    <a:pt x="18855" y="21111"/>
                  </a:lnTo>
                  <a:cubicBezTo>
                    <a:pt x="18218" y="21398"/>
                    <a:pt x="17054" y="21577"/>
                    <a:pt x="15801" y="21577"/>
                  </a:cubicBezTo>
                  <a:close/>
                </a:path>
              </a:pathLst>
            </a:custGeom>
            <a:solidFill>
              <a:srgbClr val="DADB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bg2">
                    <a:lumMod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xmlns="" id="{021A471C-0E33-41FB-8505-702DC74371FA}"/>
                </a:ext>
              </a:extLst>
            </p:cNvPr>
            <p:cNvSpPr/>
            <p:nvPr/>
          </p:nvSpPr>
          <p:spPr>
            <a:xfrm>
              <a:off x="3212824" y="2435012"/>
              <a:ext cx="1766909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1255" y="7460"/>
                  </a:moveTo>
                  <a:lnTo>
                    <a:pt x="20634" y="3332"/>
                  </a:lnTo>
                  <a:cubicBezTo>
                    <a:pt x="20321" y="1268"/>
                    <a:pt x="19746" y="0"/>
                    <a:pt x="19122" y="0"/>
                  </a:cubicBezTo>
                  <a:lnTo>
                    <a:pt x="17876" y="0"/>
                  </a:lnTo>
                  <a:cubicBezTo>
                    <a:pt x="17251" y="0"/>
                    <a:pt x="16676" y="1268"/>
                    <a:pt x="16364" y="3332"/>
                  </a:cubicBezTo>
                  <a:lnTo>
                    <a:pt x="15851" y="6723"/>
                  </a:lnTo>
                  <a:cubicBezTo>
                    <a:pt x="15446" y="8728"/>
                    <a:pt x="14817" y="9923"/>
                    <a:pt x="14142" y="9923"/>
                  </a:cubicBezTo>
                  <a:lnTo>
                    <a:pt x="3689" y="9923"/>
                  </a:lnTo>
                  <a:cubicBezTo>
                    <a:pt x="3118" y="9923"/>
                    <a:pt x="2567" y="9053"/>
                    <a:pt x="2166" y="7505"/>
                  </a:cubicBezTo>
                  <a:lnTo>
                    <a:pt x="2123" y="7343"/>
                  </a:lnTo>
                  <a:cubicBezTo>
                    <a:pt x="2081" y="7136"/>
                    <a:pt x="2034" y="6959"/>
                    <a:pt x="1980" y="6797"/>
                  </a:cubicBezTo>
                  <a:lnTo>
                    <a:pt x="1919" y="6561"/>
                  </a:lnTo>
                  <a:lnTo>
                    <a:pt x="1919" y="6620"/>
                  </a:lnTo>
                  <a:cubicBezTo>
                    <a:pt x="1807" y="6355"/>
                    <a:pt x="1676" y="6207"/>
                    <a:pt x="1537" y="6207"/>
                  </a:cubicBezTo>
                  <a:lnTo>
                    <a:pt x="1008" y="6207"/>
                  </a:lnTo>
                  <a:cubicBezTo>
                    <a:pt x="742" y="6207"/>
                    <a:pt x="499" y="6753"/>
                    <a:pt x="364" y="7623"/>
                  </a:cubicBezTo>
                  <a:lnTo>
                    <a:pt x="98" y="9377"/>
                  </a:lnTo>
                  <a:cubicBezTo>
                    <a:pt x="-33" y="10262"/>
                    <a:pt x="-33" y="11338"/>
                    <a:pt x="98" y="12223"/>
                  </a:cubicBezTo>
                  <a:lnTo>
                    <a:pt x="364" y="13977"/>
                  </a:lnTo>
                  <a:cubicBezTo>
                    <a:pt x="495" y="14862"/>
                    <a:pt x="742" y="15393"/>
                    <a:pt x="1008" y="15393"/>
                  </a:cubicBezTo>
                  <a:lnTo>
                    <a:pt x="1537" y="15393"/>
                  </a:lnTo>
                  <a:cubicBezTo>
                    <a:pt x="1676" y="15393"/>
                    <a:pt x="1803" y="15245"/>
                    <a:pt x="1919" y="14980"/>
                  </a:cubicBezTo>
                  <a:lnTo>
                    <a:pt x="1919" y="15039"/>
                  </a:lnTo>
                  <a:lnTo>
                    <a:pt x="1980" y="14803"/>
                  </a:lnTo>
                  <a:cubicBezTo>
                    <a:pt x="2034" y="14656"/>
                    <a:pt x="2081" y="14464"/>
                    <a:pt x="2123" y="14257"/>
                  </a:cubicBezTo>
                  <a:lnTo>
                    <a:pt x="2166" y="14095"/>
                  </a:lnTo>
                  <a:cubicBezTo>
                    <a:pt x="2571" y="12547"/>
                    <a:pt x="3118" y="11677"/>
                    <a:pt x="3689" y="11677"/>
                  </a:cubicBezTo>
                  <a:lnTo>
                    <a:pt x="14142" y="11677"/>
                  </a:lnTo>
                  <a:cubicBezTo>
                    <a:pt x="14678" y="11677"/>
                    <a:pt x="15372" y="13668"/>
                    <a:pt x="15747" y="14891"/>
                  </a:cubicBezTo>
                  <a:cubicBezTo>
                    <a:pt x="15885" y="15349"/>
                    <a:pt x="16001" y="15879"/>
                    <a:pt x="16094" y="16484"/>
                  </a:cubicBezTo>
                  <a:lnTo>
                    <a:pt x="16364" y="18268"/>
                  </a:lnTo>
                  <a:cubicBezTo>
                    <a:pt x="16676" y="20332"/>
                    <a:pt x="17251" y="21600"/>
                    <a:pt x="17876" y="21600"/>
                  </a:cubicBezTo>
                  <a:lnTo>
                    <a:pt x="19122" y="21600"/>
                  </a:lnTo>
                  <a:cubicBezTo>
                    <a:pt x="19746" y="21600"/>
                    <a:pt x="20321" y="20332"/>
                    <a:pt x="20634" y="18268"/>
                  </a:cubicBezTo>
                  <a:lnTo>
                    <a:pt x="21255" y="14140"/>
                  </a:lnTo>
                  <a:cubicBezTo>
                    <a:pt x="21567" y="12075"/>
                    <a:pt x="21567" y="9525"/>
                    <a:pt x="21255" y="7460"/>
                  </a:cubicBezTo>
                  <a:close/>
                  <a:moveTo>
                    <a:pt x="1815" y="11205"/>
                  </a:moveTo>
                  <a:lnTo>
                    <a:pt x="1629" y="12429"/>
                  </a:lnTo>
                  <a:cubicBezTo>
                    <a:pt x="1591" y="12680"/>
                    <a:pt x="1521" y="12827"/>
                    <a:pt x="1448" y="12827"/>
                  </a:cubicBezTo>
                  <a:lnTo>
                    <a:pt x="1078" y="12827"/>
                  </a:lnTo>
                  <a:cubicBezTo>
                    <a:pt x="1005" y="12827"/>
                    <a:pt x="935" y="12680"/>
                    <a:pt x="897" y="12429"/>
                  </a:cubicBezTo>
                  <a:lnTo>
                    <a:pt x="711" y="11205"/>
                  </a:lnTo>
                  <a:cubicBezTo>
                    <a:pt x="673" y="10955"/>
                    <a:pt x="673" y="10645"/>
                    <a:pt x="711" y="10409"/>
                  </a:cubicBezTo>
                  <a:lnTo>
                    <a:pt x="897" y="9186"/>
                  </a:lnTo>
                  <a:cubicBezTo>
                    <a:pt x="935" y="8935"/>
                    <a:pt x="1005" y="8787"/>
                    <a:pt x="1078" y="8787"/>
                  </a:cubicBezTo>
                  <a:lnTo>
                    <a:pt x="1448" y="8787"/>
                  </a:lnTo>
                  <a:cubicBezTo>
                    <a:pt x="1521" y="8787"/>
                    <a:pt x="1591" y="8935"/>
                    <a:pt x="1629" y="9186"/>
                  </a:cubicBezTo>
                  <a:lnTo>
                    <a:pt x="1815" y="10409"/>
                  </a:lnTo>
                  <a:cubicBezTo>
                    <a:pt x="1853" y="10645"/>
                    <a:pt x="1853" y="10955"/>
                    <a:pt x="1815" y="11205"/>
                  </a:cubicBezTo>
                  <a:close/>
                  <a:moveTo>
                    <a:pt x="20587" y="12665"/>
                  </a:moveTo>
                  <a:lnTo>
                    <a:pt x="19966" y="16793"/>
                  </a:lnTo>
                  <a:cubicBezTo>
                    <a:pt x="19793" y="17943"/>
                    <a:pt x="19469" y="18651"/>
                    <a:pt x="19122" y="18651"/>
                  </a:cubicBezTo>
                  <a:lnTo>
                    <a:pt x="17876" y="18651"/>
                  </a:lnTo>
                  <a:cubicBezTo>
                    <a:pt x="17529" y="18651"/>
                    <a:pt x="17205" y="17943"/>
                    <a:pt x="17031" y="16793"/>
                  </a:cubicBezTo>
                  <a:lnTo>
                    <a:pt x="16410" y="12665"/>
                  </a:lnTo>
                  <a:cubicBezTo>
                    <a:pt x="16236" y="11515"/>
                    <a:pt x="16236" y="10085"/>
                    <a:pt x="16410" y="8935"/>
                  </a:cubicBezTo>
                  <a:lnTo>
                    <a:pt x="17035" y="4807"/>
                  </a:lnTo>
                  <a:cubicBezTo>
                    <a:pt x="17208" y="3657"/>
                    <a:pt x="17532" y="2949"/>
                    <a:pt x="17880" y="2949"/>
                  </a:cubicBezTo>
                  <a:lnTo>
                    <a:pt x="19125" y="2949"/>
                  </a:lnTo>
                  <a:cubicBezTo>
                    <a:pt x="19473" y="2949"/>
                    <a:pt x="19797" y="3657"/>
                    <a:pt x="19970" y="4807"/>
                  </a:cubicBezTo>
                  <a:lnTo>
                    <a:pt x="20595" y="8935"/>
                  </a:lnTo>
                  <a:cubicBezTo>
                    <a:pt x="20761" y="10085"/>
                    <a:pt x="20761" y="11515"/>
                    <a:pt x="20587" y="12665"/>
                  </a:cubicBezTo>
                  <a:close/>
                </a:path>
              </a:pathLst>
            </a:custGeom>
            <a:solidFill>
              <a:srgbClr val="00AFF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xmlns="" id="{847B3B72-28AC-4B0A-A7B5-135E33BF27A1}"/>
                </a:ext>
              </a:extLst>
            </p:cNvPr>
            <p:cNvSpPr/>
            <p:nvPr/>
          </p:nvSpPr>
          <p:spPr>
            <a:xfrm>
              <a:off x="4164265" y="1800717"/>
              <a:ext cx="1766912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34" y="14140"/>
                  </a:moveTo>
                  <a:lnTo>
                    <a:pt x="855" y="18268"/>
                  </a:lnTo>
                  <a:cubicBezTo>
                    <a:pt x="1168" y="20332"/>
                    <a:pt x="1743" y="21600"/>
                    <a:pt x="2367" y="21600"/>
                  </a:cubicBezTo>
                  <a:lnTo>
                    <a:pt x="3613" y="21600"/>
                  </a:lnTo>
                  <a:cubicBezTo>
                    <a:pt x="4238" y="21600"/>
                    <a:pt x="4813" y="20332"/>
                    <a:pt x="5125" y="18268"/>
                  </a:cubicBezTo>
                  <a:lnTo>
                    <a:pt x="5638" y="14877"/>
                  </a:lnTo>
                  <a:cubicBezTo>
                    <a:pt x="6043" y="12872"/>
                    <a:pt x="6672" y="11677"/>
                    <a:pt x="7347" y="11677"/>
                  </a:cubicBezTo>
                  <a:lnTo>
                    <a:pt x="17800" y="11677"/>
                  </a:lnTo>
                  <a:cubicBezTo>
                    <a:pt x="18371" y="11677"/>
                    <a:pt x="18922" y="12547"/>
                    <a:pt x="19323" y="14095"/>
                  </a:cubicBezTo>
                  <a:lnTo>
                    <a:pt x="19366" y="14257"/>
                  </a:lnTo>
                  <a:cubicBezTo>
                    <a:pt x="19408" y="14464"/>
                    <a:pt x="19455" y="14641"/>
                    <a:pt x="19509" y="14803"/>
                  </a:cubicBezTo>
                  <a:lnTo>
                    <a:pt x="19570" y="15039"/>
                  </a:lnTo>
                  <a:lnTo>
                    <a:pt x="19570" y="14980"/>
                  </a:lnTo>
                  <a:cubicBezTo>
                    <a:pt x="19682" y="15245"/>
                    <a:pt x="19813" y="15393"/>
                    <a:pt x="19952" y="15393"/>
                  </a:cubicBezTo>
                  <a:lnTo>
                    <a:pt x="20481" y="15393"/>
                  </a:lnTo>
                  <a:cubicBezTo>
                    <a:pt x="20747" y="15393"/>
                    <a:pt x="20990" y="14847"/>
                    <a:pt x="21125" y="13977"/>
                  </a:cubicBezTo>
                  <a:lnTo>
                    <a:pt x="21391" y="12223"/>
                  </a:lnTo>
                  <a:cubicBezTo>
                    <a:pt x="21522" y="11338"/>
                    <a:pt x="21522" y="10262"/>
                    <a:pt x="21391" y="9377"/>
                  </a:cubicBezTo>
                  <a:lnTo>
                    <a:pt x="21125" y="7623"/>
                  </a:lnTo>
                  <a:cubicBezTo>
                    <a:pt x="20994" y="6738"/>
                    <a:pt x="20747" y="6207"/>
                    <a:pt x="20481" y="6207"/>
                  </a:cubicBezTo>
                  <a:lnTo>
                    <a:pt x="19952" y="6207"/>
                  </a:lnTo>
                  <a:cubicBezTo>
                    <a:pt x="19813" y="6207"/>
                    <a:pt x="19686" y="6355"/>
                    <a:pt x="19570" y="6620"/>
                  </a:cubicBezTo>
                  <a:lnTo>
                    <a:pt x="19570" y="6561"/>
                  </a:lnTo>
                  <a:lnTo>
                    <a:pt x="19509" y="6797"/>
                  </a:lnTo>
                  <a:cubicBezTo>
                    <a:pt x="19455" y="6944"/>
                    <a:pt x="19408" y="7136"/>
                    <a:pt x="19366" y="7342"/>
                  </a:cubicBezTo>
                  <a:lnTo>
                    <a:pt x="19323" y="7505"/>
                  </a:lnTo>
                  <a:cubicBezTo>
                    <a:pt x="18918" y="9053"/>
                    <a:pt x="18371" y="9923"/>
                    <a:pt x="17800" y="9923"/>
                  </a:cubicBezTo>
                  <a:lnTo>
                    <a:pt x="7347" y="9923"/>
                  </a:lnTo>
                  <a:cubicBezTo>
                    <a:pt x="6811" y="9923"/>
                    <a:pt x="6117" y="7932"/>
                    <a:pt x="5742" y="6709"/>
                  </a:cubicBezTo>
                  <a:cubicBezTo>
                    <a:pt x="5604" y="6251"/>
                    <a:pt x="5488" y="5721"/>
                    <a:pt x="5395" y="5116"/>
                  </a:cubicBezTo>
                  <a:lnTo>
                    <a:pt x="5125" y="3332"/>
                  </a:lnTo>
                  <a:cubicBezTo>
                    <a:pt x="4813" y="1268"/>
                    <a:pt x="4238" y="0"/>
                    <a:pt x="3613" y="0"/>
                  </a:cubicBezTo>
                  <a:lnTo>
                    <a:pt x="2367" y="0"/>
                  </a:lnTo>
                  <a:cubicBezTo>
                    <a:pt x="1743" y="0"/>
                    <a:pt x="1168" y="1268"/>
                    <a:pt x="855" y="3332"/>
                  </a:cubicBezTo>
                  <a:lnTo>
                    <a:pt x="234" y="7460"/>
                  </a:lnTo>
                  <a:cubicBezTo>
                    <a:pt x="-78" y="9525"/>
                    <a:pt x="-78" y="12075"/>
                    <a:pt x="234" y="14140"/>
                  </a:cubicBezTo>
                  <a:close/>
                  <a:moveTo>
                    <a:pt x="19674" y="10395"/>
                  </a:moveTo>
                  <a:lnTo>
                    <a:pt x="19860" y="9171"/>
                  </a:lnTo>
                  <a:cubicBezTo>
                    <a:pt x="19898" y="8920"/>
                    <a:pt x="19968" y="8773"/>
                    <a:pt x="20041" y="8773"/>
                  </a:cubicBezTo>
                  <a:lnTo>
                    <a:pt x="20411" y="8773"/>
                  </a:lnTo>
                  <a:cubicBezTo>
                    <a:pt x="20484" y="8773"/>
                    <a:pt x="20554" y="8920"/>
                    <a:pt x="20592" y="9171"/>
                  </a:cubicBezTo>
                  <a:lnTo>
                    <a:pt x="20778" y="10395"/>
                  </a:lnTo>
                  <a:cubicBezTo>
                    <a:pt x="20816" y="10645"/>
                    <a:pt x="20816" y="10955"/>
                    <a:pt x="20778" y="11191"/>
                  </a:cubicBezTo>
                  <a:lnTo>
                    <a:pt x="20592" y="12414"/>
                  </a:lnTo>
                  <a:cubicBezTo>
                    <a:pt x="20554" y="12665"/>
                    <a:pt x="20484" y="12813"/>
                    <a:pt x="20411" y="12813"/>
                  </a:cubicBezTo>
                  <a:lnTo>
                    <a:pt x="20041" y="12813"/>
                  </a:lnTo>
                  <a:cubicBezTo>
                    <a:pt x="19968" y="12813"/>
                    <a:pt x="19898" y="12665"/>
                    <a:pt x="19860" y="12414"/>
                  </a:cubicBezTo>
                  <a:lnTo>
                    <a:pt x="19674" y="11191"/>
                  </a:lnTo>
                  <a:cubicBezTo>
                    <a:pt x="19636" y="10955"/>
                    <a:pt x="19636" y="10645"/>
                    <a:pt x="19674" y="10395"/>
                  </a:cubicBezTo>
                  <a:close/>
                  <a:moveTo>
                    <a:pt x="902" y="8935"/>
                  </a:moveTo>
                  <a:lnTo>
                    <a:pt x="1523" y="4807"/>
                  </a:lnTo>
                  <a:cubicBezTo>
                    <a:pt x="1696" y="3657"/>
                    <a:pt x="2020" y="2949"/>
                    <a:pt x="2367" y="2949"/>
                  </a:cubicBezTo>
                  <a:lnTo>
                    <a:pt x="3613" y="2949"/>
                  </a:lnTo>
                  <a:cubicBezTo>
                    <a:pt x="3960" y="2949"/>
                    <a:pt x="4284" y="3657"/>
                    <a:pt x="4458" y="4807"/>
                  </a:cubicBezTo>
                  <a:lnTo>
                    <a:pt x="5079" y="8935"/>
                  </a:lnTo>
                  <a:cubicBezTo>
                    <a:pt x="5253" y="10085"/>
                    <a:pt x="5253" y="11515"/>
                    <a:pt x="5079" y="12665"/>
                  </a:cubicBezTo>
                  <a:lnTo>
                    <a:pt x="4454" y="16793"/>
                  </a:lnTo>
                  <a:cubicBezTo>
                    <a:pt x="4281" y="17943"/>
                    <a:pt x="3957" y="18651"/>
                    <a:pt x="3609" y="18651"/>
                  </a:cubicBezTo>
                  <a:lnTo>
                    <a:pt x="2364" y="18651"/>
                  </a:lnTo>
                  <a:cubicBezTo>
                    <a:pt x="2016" y="18651"/>
                    <a:pt x="1692" y="17943"/>
                    <a:pt x="1519" y="16793"/>
                  </a:cubicBezTo>
                  <a:lnTo>
                    <a:pt x="894" y="12665"/>
                  </a:lnTo>
                  <a:cubicBezTo>
                    <a:pt x="728" y="11515"/>
                    <a:pt x="728" y="10085"/>
                    <a:pt x="902" y="893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xmlns="" id="{33DCE8DC-5A71-4D8A-8B13-49C7D426C1A9}"/>
                </a:ext>
              </a:extLst>
            </p:cNvPr>
            <p:cNvSpPr/>
            <p:nvPr/>
          </p:nvSpPr>
          <p:spPr>
            <a:xfrm>
              <a:off x="3212824" y="3671887"/>
              <a:ext cx="1766909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1255" y="7460"/>
                  </a:moveTo>
                  <a:lnTo>
                    <a:pt x="20634" y="3332"/>
                  </a:lnTo>
                  <a:cubicBezTo>
                    <a:pt x="20321" y="1268"/>
                    <a:pt x="19746" y="0"/>
                    <a:pt x="19122" y="0"/>
                  </a:cubicBezTo>
                  <a:lnTo>
                    <a:pt x="17876" y="0"/>
                  </a:lnTo>
                  <a:cubicBezTo>
                    <a:pt x="17251" y="0"/>
                    <a:pt x="16676" y="1268"/>
                    <a:pt x="16364" y="3332"/>
                  </a:cubicBezTo>
                  <a:lnTo>
                    <a:pt x="15851" y="6723"/>
                  </a:lnTo>
                  <a:cubicBezTo>
                    <a:pt x="15446" y="8728"/>
                    <a:pt x="14817" y="9923"/>
                    <a:pt x="14142" y="9923"/>
                  </a:cubicBezTo>
                  <a:lnTo>
                    <a:pt x="3689" y="9923"/>
                  </a:lnTo>
                  <a:cubicBezTo>
                    <a:pt x="3118" y="9923"/>
                    <a:pt x="2567" y="9053"/>
                    <a:pt x="2166" y="7505"/>
                  </a:cubicBezTo>
                  <a:lnTo>
                    <a:pt x="2123" y="7343"/>
                  </a:lnTo>
                  <a:cubicBezTo>
                    <a:pt x="2081" y="7136"/>
                    <a:pt x="2034" y="6959"/>
                    <a:pt x="1980" y="6797"/>
                  </a:cubicBezTo>
                  <a:lnTo>
                    <a:pt x="1919" y="6561"/>
                  </a:lnTo>
                  <a:lnTo>
                    <a:pt x="1919" y="6620"/>
                  </a:lnTo>
                  <a:cubicBezTo>
                    <a:pt x="1807" y="6355"/>
                    <a:pt x="1676" y="6207"/>
                    <a:pt x="1537" y="6207"/>
                  </a:cubicBezTo>
                  <a:lnTo>
                    <a:pt x="1008" y="6207"/>
                  </a:lnTo>
                  <a:cubicBezTo>
                    <a:pt x="742" y="6207"/>
                    <a:pt x="499" y="6753"/>
                    <a:pt x="364" y="7623"/>
                  </a:cubicBezTo>
                  <a:lnTo>
                    <a:pt x="98" y="9377"/>
                  </a:lnTo>
                  <a:cubicBezTo>
                    <a:pt x="-33" y="10262"/>
                    <a:pt x="-33" y="11338"/>
                    <a:pt x="98" y="12223"/>
                  </a:cubicBezTo>
                  <a:lnTo>
                    <a:pt x="364" y="13977"/>
                  </a:lnTo>
                  <a:cubicBezTo>
                    <a:pt x="495" y="14862"/>
                    <a:pt x="742" y="15393"/>
                    <a:pt x="1008" y="15393"/>
                  </a:cubicBezTo>
                  <a:lnTo>
                    <a:pt x="1537" y="15393"/>
                  </a:lnTo>
                  <a:cubicBezTo>
                    <a:pt x="1676" y="15393"/>
                    <a:pt x="1803" y="15245"/>
                    <a:pt x="1919" y="14980"/>
                  </a:cubicBezTo>
                  <a:lnTo>
                    <a:pt x="1919" y="15039"/>
                  </a:lnTo>
                  <a:lnTo>
                    <a:pt x="1980" y="14803"/>
                  </a:lnTo>
                  <a:cubicBezTo>
                    <a:pt x="2034" y="14656"/>
                    <a:pt x="2081" y="14464"/>
                    <a:pt x="2123" y="14257"/>
                  </a:cubicBezTo>
                  <a:lnTo>
                    <a:pt x="2166" y="14095"/>
                  </a:lnTo>
                  <a:cubicBezTo>
                    <a:pt x="2571" y="12547"/>
                    <a:pt x="3118" y="11677"/>
                    <a:pt x="3689" y="11677"/>
                  </a:cubicBezTo>
                  <a:lnTo>
                    <a:pt x="14142" y="11677"/>
                  </a:lnTo>
                  <a:cubicBezTo>
                    <a:pt x="14678" y="11677"/>
                    <a:pt x="15372" y="13668"/>
                    <a:pt x="15747" y="14891"/>
                  </a:cubicBezTo>
                  <a:cubicBezTo>
                    <a:pt x="15885" y="15349"/>
                    <a:pt x="16001" y="15879"/>
                    <a:pt x="16094" y="16484"/>
                  </a:cubicBezTo>
                  <a:lnTo>
                    <a:pt x="16364" y="18268"/>
                  </a:lnTo>
                  <a:cubicBezTo>
                    <a:pt x="16676" y="20332"/>
                    <a:pt x="17251" y="21600"/>
                    <a:pt x="17876" y="21600"/>
                  </a:cubicBezTo>
                  <a:lnTo>
                    <a:pt x="19122" y="21600"/>
                  </a:lnTo>
                  <a:cubicBezTo>
                    <a:pt x="19746" y="21600"/>
                    <a:pt x="20321" y="20332"/>
                    <a:pt x="20634" y="18268"/>
                  </a:cubicBezTo>
                  <a:lnTo>
                    <a:pt x="21255" y="14140"/>
                  </a:lnTo>
                  <a:cubicBezTo>
                    <a:pt x="21567" y="12075"/>
                    <a:pt x="21567" y="9525"/>
                    <a:pt x="21255" y="7460"/>
                  </a:cubicBezTo>
                  <a:close/>
                  <a:moveTo>
                    <a:pt x="1815" y="11205"/>
                  </a:moveTo>
                  <a:lnTo>
                    <a:pt x="1629" y="12429"/>
                  </a:lnTo>
                  <a:cubicBezTo>
                    <a:pt x="1591" y="12680"/>
                    <a:pt x="1521" y="12827"/>
                    <a:pt x="1448" y="12827"/>
                  </a:cubicBezTo>
                  <a:lnTo>
                    <a:pt x="1078" y="12827"/>
                  </a:lnTo>
                  <a:cubicBezTo>
                    <a:pt x="1005" y="12827"/>
                    <a:pt x="935" y="12680"/>
                    <a:pt x="897" y="12429"/>
                  </a:cubicBezTo>
                  <a:lnTo>
                    <a:pt x="711" y="11205"/>
                  </a:lnTo>
                  <a:cubicBezTo>
                    <a:pt x="673" y="10955"/>
                    <a:pt x="673" y="10645"/>
                    <a:pt x="711" y="10409"/>
                  </a:cubicBezTo>
                  <a:lnTo>
                    <a:pt x="897" y="9186"/>
                  </a:lnTo>
                  <a:cubicBezTo>
                    <a:pt x="935" y="8935"/>
                    <a:pt x="1005" y="8787"/>
                    <a:pt x="1078" y="8787"/>
                  </a:cubicBezTo>
                  <a:lnTo>
                    <a:pt x="1448" y="8787"/>
                  </a:lnTo>
                  <a:cubicBezTo>
                    <a:pt x="1521" y="8787"/>
                    <a:pt x="1591" y="8935"/>
                    <a:pt x="1629" y="9186"/>
                  </a:cubicBezTo>
                  <a:lnTo>
                    <a:pt x="1815" y="10409"/>
                  </a:lnTo>
                  <a:cubicBezTo>
                    <a:pt x="1853" y="10645"/>
                    <a:pt x="1853" y="10955"/>
                    <a:pt x="1815" y="11205"/>
                  </a:cubicBezTo>
                  <a:close/>
                  <a:moveTo>
                    <a:pt x="20587" y="12665"/>
                  </a:moveTo>
                  <a:lnTo>
                    <a:pt x="19966" y="16793"/>
                  </a:lnTo>
                  <a:cubicBezTo>
                    <a:pt x="19793" y="17943"/>
                    <a:pt x="19469" y="18651"/>
                    <a:pt x="19122" y="18651"/>
                  </a:cubicBezTo>
                  <a:lnTo>
                    <a:pt x="17876" y="18651"/>
                  </a:lnTo>
                  <a:cubicBezTo>
                    <a:pt x="17529" y="18651"/>
                    <a:pt x="17205" y="17943"/>
                    <a:pt x="17031" y="16793"/>
                  </a:cubicBezTo>
                  <a:lnTo>
                    <a:pt x="16410" y="12665"/>
                  </a:lnTo>
                  <a:cubicBezTo>
                    <a:pt x="16236" y="11515"/>
                    <a:pt x="16236" y="10085"/>
                    <a:pt x="16410" y="8935"/>
                  </a:cubicBezTo>
                  <a:lnTo>
                    <a:pt x="17035" y="4807"/>
                  </a:lnTo>
                  <a:cubicBezTo>
                    <a:pt x="17208" y="3657"/>
                    <a:pt x="17532" y="2949"/>
                    <a:pt x="17880" y="2949"/>
                  </a:cubicBezTo>
                  <a:lnTo>
                    <a:pt x="19125" y="2949"/>
                  </a:lnTo>
                  <a:cubicBezTo>
                    <a:pt x="19473" y="2949"/>
                    <a:pt x="19797" y="3657"/>
                    <a:pt x="19970" y="4807"/>
                  </a:cubicBezTo>
                  <a:lnTo>
                    <a:pt x="20595" y="8935"/>
                  </a:lnTo>
                  <a:cubicBezTo>
                    <a:pt x="20761" y="10085"/>
                    <a:pt x="20761" y="11515"/>
                    <a:pt x="20587" y="12665"/>
                  </a:cubicBez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bg2">
                    <a:lumMod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xmlns="" id="{C4E32FBE-0748-4398-8E20-6D22350AF6CF}"/>
                </a:ext>
              </a:extLst>
            </p:cNvPr>
            <p:cNvSpPr/>
            <p:nvPr/>
          </p:nvSpPr>
          <p:spPr>
            <a:xfrm>
              <a:off x="4164265" y="3069307"/>
              <a:ext cx="1766912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34" y="14140"/>
                  </a:moveTo>
                  <a:lnTo>
                    <a:pt x="855" y="18268"/>
                  </a:lnTo>
                  <a:cubicBezTo>
                    <a:pt x="1168" y="20332"/>
                    <a:pt x="1743" y="21600"/>
                    <a:pt x="2367" y="21600"/>
                  </a:cubicBezTo>
                  <a:lnTo>
                    <a:pt x="3613" y="21600"/>
                  </a:lnTo>
                  <a:cubicBezTo>
                    <a:pt x="4238" y="21600"/>
                    <a:pt x="4813" y="20332"/>
                    <a:pt x="5125" y="18268"/>
                  </a:cubicBezTo>
                  <a:lnTo>
                    <a:pt x="5638" y="14877"/>
                  </a:lnTo>
                  <a:cubicBezTo>
                    <a:pt x="6043" y="12872"/>
                    <a:pt x="6672" y="11677"/>
                    <a:pt x="7347" y="11677"/>
                  </a:cubicBezTo>
                  <a:lnTo>
                    <a:pt x="17800" y="11677"/>
                  </a:lnTo>
                  <a:cubicBezTo>
                    <a:pt x="18371" y="11677"/>
                    <a:pt x="18922" y="12547"/>
                    <a:pt x="19323" y="14095"/>
                  </a:cubicBezTo>
                  <a:lnTo>
                    <a:pt x="19366" y="14257"/>
                  </a:lnTo>
                  <a:cubicBezTo>
                    <a:pt x="19408" y="14464"/>
                    <a:pt x="19455" y="14641"/>
                    <a:pt x="19509" y="14803"/>
                  </a:cubicBezTo>
                  <a:lnTo>
                    <a:pt x="19570" y="15039"/>
                  </a:lnTo>
                  <a:lnTo>
                    <a:pt x="19570" y="14980"/>
                  </a:lnTo>
                  <a:cubicBezTo>
                    <a:pt x="19682" y="15245"/>
                    <a:pt x="19813" y="15393"/>
                    <a:pt x="19952" y="15393"/>
                  </a:cubicBezTo>
                  <a:lnTo>
                    <a:pt x="20481" y="15393"/>
                  </a:lnTo>
                  <a:cubicBezTo>
                    <a:pt x="20747" y="15393"/>
                    <a:pt x="20990" y="14847"/>
                    <a:pt x="21125" y="13977"/>
                  </a:cubicBezTo>
                  <a:lnTo>
                    <a:pt x="21391" y="12223"/>
                  </a:lnTo>
                  <a:cubicBezTo>
                    <a:pt x="21522" y="11338"/>
                    <a:pt x="21522" y="10262"/>
                    <a:pt x="21391" y="9377"/>
                  </a:cubicBezTo>
                  <a:lnTo>
                    <a:pt x="21125" y="7623"/>
                  </a:lnTo>
                  <a:cubicBezTo>
                    <a:pt x="20994" y="6738"/>
                    <a:pt x="20747" y="6207"/>
                    <a:pt x="20481" y="6207"/>
                  </a:cubicBezTo>
                  <a:lnTo>
                    <a:pt x="19952" y="6207"/>
                  </a:lnTo>
                  <a:cubicBezTo>
                    <a:pt x="19813" y="6207"/>
                    <a:pt x="19686" y="6355"/>
                    <a:pt x="19570" y="6620"/>
                  </a:cubicBezTo>
                  <a:lnTo>
                    <a:pt x="19570" y="6561"/>
                  </a:lnTo>
                  <a:lnTo>
                    <a:pt x="19509" y="6797"/>
                  </a:lnTo>
                  <a:cubicBezTo>
                    <a:pt x="19455" y="6944"/>
                    <a:pt x="19408" y="7136"/>
                    <a:pt x="19366" y="7342"/>
                  </a:cubicBezTo>
                  <a:lnTo>
                    <a:pt x="19323" y="7505"/>
                  </a:lnTo>
                  <a:cubicBezTo>
                    <a:pt x="18918" y="9053"/>
                    <a:pt x="18371" y="9923"/>
                    <a:pt x="17800" y="9923"/>
                  </a:cubicBezTo>
                  <a:lnTo>
                    <a:pt x="7347" y="9923"/>
                  </a:lnTo>
                  <a:cubicBezTo>
                    <a:pt x="6811" y="9923"/>
                    <a:pt x="6117" y="7932"/>
                    <a:pt x="5742" y="6709"/>
                  </a:cubicBezTo>
                  <a:cubicBezTo>
                    <a:pt x="5604" y="6251"/>
                    <a:pt x="5488" y="5721"/>
                    <a:pt x="5395" y="5116"/>
                  </a:cubicBezTo>
                  <a:lnTo>
                    <a:pt x="5125" y="3332"/>
                  </a:lnTo>
                  <a:cubicBezTo>
                    <a:pt x="4813" y="1268"/>
                    <a:pt x="4238" y="0"/>
                    <a:pt x="3613" y="0"/>
                  </a:cubicBezTo>
                  <a:lnTo>
                    <a:pt x="2367" y="0"/>
                  </a:lnTo>
                  <a:cubicBezTo>
                    <a:pt x="1743" y="0"/>
                    <a:pt x="1168" y="1268"/>
                    <a:pt x="855" y="3332"/>
                  </a:cubicBezTo>
                  <a:lnTo>
                    <a:pt x="234" y="7460"/>
                  </a:lnTo>
                  <a:cubicBezTo>
                    <a:pt x="-78" y="9525"/>
                    <a:pt x="-78" y="12075"/>
                    <a:pt x="234" y="14140"/>
                  </a:cubicBezTo>
                  <a:close/>
                  <a:moveTo>
                    <a:pt x="19674" y="10395"/>
                  </a:moveTo>
                  <a:lnTo>
                    <a:pt x="19860" y="9171"/>
                  </a:lnTo>
                  <a:cubicBezTo>
                    <a:pt x="19898" y="8920"/>
                    <a:pt x="19968" y="8773"/>
                    <a:pt x="20041" y="8773"/>
                  </a:cubicBezTo>
                  <a:lnTo>
                    <a:pt x="20411" y="8773"/>
                  </a:lnTo>
                  <a:cubicBezTo>
                    <a:pt x="20484" y="8773"/>
                    <a:pt x="20554" y="8920"/>
                    <a:pt x="20592" y="9171"/>
                  </a:cubicBezTo>
                  <a:lnTo>
                    <a:pt x="20778" y="10395"/>
                  </a:lnTo>
                  <a:cubicBezTo>
                    <a:pt x="20816" y="10645"/>
                    <a:pt x="20816" y="10955"/>
                    <a:pt x="20778" y="11191"/>
                  </a:cubicBezTo>
                  <a:lnTo>
                    <a:pt x="20592" y="12414"/>
                  </a:lnTo>
                  <a:cubicBezTo>
                    <a:pt x="20554" y="12665"/>
                    <a:pt x="20484" y="12813"/>
                    <a:pt x="20411" y="12813"/>
                  </a:cubicBezTo>
                  <a:lnTo>
                    <a:pt x="20041" y="12813"/>
                  </a:lnTo>
                  <a:cubicBezTo>
                    <a:pt x="19968" y="12813"/>
                    <a:pt x="19898" y="12665"/>
                    <a:pt x="19860" y="12414"/>
                  </a:cubicBezTo>
                  <a:lnTo>
                    <a:pt x="19674" y="11191"/>
                  </a:lnTo>
                  <a:cubicBezTo>
                    <a:pt x="19636" y="10955"/>
                    <a:pt x="19636" y="10645"/>
                    <a:pt x="19674" y="10395"/>
                  </a:cubicBezTo>
                  <a:close/>
                  <a:moveTo>
                    <a:pt x="902" y="8935"/>
                  </a:moveTo>
                  <a:lnTo>
                    <a:pt x="1523" y="4807"/>
                  </a:lnTo>
                  <a:cubicBezTo>
                    <a:pt x="1696" y="3657"/>
                    <a:pt x="2020" y="2949"/>
                    <a:pt x="2367" y="2949"/>
                  </a:cubicBezTo>
                  <a:lnTo>
                    <a:pt x="3613" y="2949"/>
                  </a:lnTo>
                  <a:cubicBezTo>
                    <a:pt x="3960" y="2949"/>
                    <a:pt x="4284" y="3657"/>
                    <a:pt x="4458" y="4807"/>
                  </a:cubicBezTo>
                  <a:lnTo>
                    <a:pt x="5079" y="8935"/>
                  </a:lnTo>
                  <a:cubicBezTo>
                    <a:pt x="5253" y="10085"/>
                    <a:pt x="5253" y="11515"/>
                    <a:pt x="5079" y="12665"/>
                  </a:cubicBezTo>
                  <a:lnTo>
                    <a:pt x="4454" y="16793"/>
                  </a:lnTo>
                  <a:cubicBezTo>
                    <a:pt x="4281" y="17943"/>
                    <a:pt x="3957" y="18651"/>
                    <a:pt x="3609" y="18651"/>
                  </a:cubicBezTo>
                  <a:lnTo>
                    <a:pt x="2364" y="18651"/>
                  </a:lnTo>
                  <a:cubicBezTo>
                    <a:pt x="2016" y="18651"/>
                    <a:pt x="1692" y="17943"/>
                    <a:pt x="1519" y="16793"/>
                  </a:cubicBezTo>
                  <a:lnTo>
                    <a:pt x="894" y="12665"/>
                  </a:lnTo>
                  <a:cubicBezTo>
                    <a:pt x="728" y="11515"/>
                    <a:pt x="728" y="10085"/>
                    <a:pt x="902" y="8935"/>
                  </a:cubicBezTo>
                  <a:close/>
                </a:path>
              </a:pathLst>
            </a:custGeom>
            <a:solidFill>
              <a:srgbClr val="355D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 dirty="0">
                <a:solidFill>
                  <a:schemeClr val="bg2">
                    <a:lumMod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xmlns="" id="{558F2781-947A-4629-92F2-8C7991EC00BF}"/>
                </a:ext>
              </a:extLst>
            </p:cNvPr>
            <p:cNvSpPr/>
            <p:nvPr/>
          </p:nvSpPr>
          <p:spPr>
            <a:xfrm>
              <a:off x="3212824" y="4940478"/>
              <a:ext cx="1766909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1255" y="7460"/>
                  </a:moveTo>
                  <a:lnTo>
                    <a:pt x="20634" y="3332"/>
                  </a:lnTo>
                  <a:cubicBezTo>
                    <a:pt x="20321" y="1268"/>
                    <a:pt x="19746" y="0"/>
                    <a:pt x="19122" y="0"/>
                  </a:cubicBezTo>
                  <a:lnTo>
                    <a:pt x="17876" y="0"/>
                  </a:lnTo>
                  <a:cubicBezTo>
                    <a:pt x="17251" y="0"/>
                    <a:pt x="16676" y="1268"/>
                    <a:pt x="16364" y="3332"/>
                  </a:cubicBezTo>
                  <a:lnTo>
                    <a:pt x="15851" y="6723"/>
                  </a:lnTo>
                  <a:cubicBezTo>
                    <a:pt x="15446" y="8728"/>
                    <a:pt x="14817" y="9923"/>
                    <a:pt x="14142" y="9923"/>
                  </a:cubicBezTo>
                  <a:lnTo>
                    <a:pt x="3689" y="9923"/>
                  </a:lnTo>
                  <a:cubicBezTo>
                    <a:pt x="3118" y="9923"/>
                    <a:pt x="2567" y="9053"/>
                    <a:pt x="2166" y="7505"/>
                  </a:cubicBezTo>
                  <a:lnTo>
                    <a:pt x="2123" y="7343"/>
                  </a:lnTo>
                  <a:cubicBezTo>
                    <a:pt x="2081" y="7136"/>
                    <a:pt x="2034" y="6959"/>
                    <a:pt x="1980" y="6797"/>
                  </a:cubicBezTo>
                  <a:lnTo>
                    <a:pt x="1919" y="6561"/>
                  </a:lnTo>
                  <a:lnTo>
                    <a:pt x="1919" y="6620"/>
                  </a:lnTo>
                  <a:cubicBezTo>
                    <a:pt x="1807" y="6355"/>
                    <a:pt x="1676" y="6207"/>
                    <a:pt x="1537" y="6207"/>
                  </a:cubicBezTo>
                  <a:lnTo>
                    <a:pt x="1008" y="6207"/>
                  </a:lnTo>
                  <a:cubicBezTo>
                    <a:pt x="742" y="6207"/>
                    <a:pt x="499" y="6753"/>
                    <a:pt x="364" y="7623"/>
                  </a:cubicBezTo>
                  <a:lnTo>
                    <a:pt x="98" y="9377"/>
                  </a:lnTo>
                  <a:cubicBezTo>
                    <a:pt x="-33" y="10262"/>
                    <a:pt x="-33" y="11338"/>
                    <a:pt x="98" y="12223"/>
                  </a:cubicBezTo>
                  <a:lnTo>
                    <a:pt x="364" y="13977"/>
                  </a:lnTo>
                  <a:cubicBezTo>
                    <a:pt x="495" y="14862"/>
                    <a:pt x="742" y="15393"/>
                    <a:pt x="1008" y="15393"/>
                  </a:cubicBezTo>
                  <a:lnTo>
                    <a:pt x="1537" y="15393"/>
                  </a:lnTo>
                  <a:cubicBezTo>
                    <a:pt x="1676" y="15393"/>
                    <a:pt x="1803" y="15245"/>
                    <a:pt x="1919" y="14980"/>
                  </a:cubicBezTo>
                  <a:lnTo>
                    <a:pt x="1919" y="15039"/>
                  </a:lnTo>
                  <a:lnTo>
                    <a:pt x="1980" y="14803"/>
                  </a:lnTo>
                  <a:cubicBezTo>
                    <a:pt x="2034" y="14656"/>
                    <a:pt x="2081" y="14464"/>
                    <a:pt x="2123" y="14257"/>
                  </a:cubicBezTo>
                  <a:lnTo>
                    <a:pt x="2166" y="14095"/>
                  </a:lnTo>
                  <a:cubicBezTo>
                    <a:pt x="2571" y="12547"/>
                    <a:pt x="3118" y="11677"/>
                    <a:pt x="3689" y="11677"/>
                  </a:cubicBezTo>
                  <a:lnTo>
                    <a:pt x="14142" y="11677"/>
                  </a:lnTo>
                  <a:cubicBezTo>
                    <a:pt x="14678" y="11677"/>
                    <a:pt x="15372" y="13668"/>
                    <a:pt x="15747" y="14891"/>
                  </a:cubicBezTo>
                  <a:cubicBezTo>
                    <a:pt x="15885" y="15349"/>
                    <a:pt x="16001" y="15879"/>
                    <a:pt x="16094" y="16484"/>
                  </a:cubicBezTo>
                  <a:lnTo>
                    <a:pt x="16364" y="18268"/>
                  </a:lnTo>
                  <a:cubicBezTo>
                    <a:pt x="16676" y="20332"/>
                    <a:pt x="17251" y="21600"/>
                    <a:pt x="17876" y="21600"/>
                  </a:cubicBezTo>
                  <a:lnTo>
                    <a:pt x="19122" y="21600"/>
                  </a:lnTo>
                  <a:cubicBezTo>
                    <a:pt x="19746" y="21600"/>
                    <a:pt x="20321" y="20332"/>
                    <a:pt x="20634" y="18268"/>
                  </a:cubicBezTo>
                  <a:lnTo>
                    <a:pt x="21255" y="14140"/>
                  </a:lnTo>
                  <a:cubicBezTo>
                    <a:pt x="21567" y="12075"/>
                    <a:pt x="21567" y="9525"/>
                    <a:pt x="21255" y="7460"/>
                  </a:cubicBezTo>
                  <a:close/>
                  <a:moveTo>
                    <a:pt x="1815" y="11205"/>
                  </a:moveTo>
                  <a:lnTo>
                    <a:pt x="1629" y="12429"/>
                  </a:lnTo>
                  <a:cubicBezTo>
                    <a:pt x="1591" y="12680"/>
                    <a:pt x="1521" y="12827"/>
                    <a:pt x="1448" y="12827"/>
                  </a:cubicBezTo>
                  <a:lnTo>
                    <a:pt x="1078" y="12827"/>
                  </a:lnTo>
                  <a:cubicBezTo>
                    <a:pt x="1005" y="12827"/>
                    <a:pt x="935" y="12680"/>
                    <a:pt x="897" y="12429"/>
                  </a:cubicBezTo>
                  <a:lnTo>
                    <a:pt x="711" y="11205"/>
                  </a:lnTo>
                  <a:cubicBezTo>
                    <a:pt x="673" y="10955"/>
                    <a:pt x="673" y="10645"/>
                    <a:pt x="711" y="10409"/>
                  </a:cubicBezTo>
                  <a:lnTo>
                    <a:pt x="897" y="9186"/>
                  </a:lnTo>
                  <a:cubicBezTo>
                    <a:pt x="935" y="8935"/>
                    <a:pt x="1005" y="8787"/>
                    <a:pt x="1078" y="8787"/>
                  </a:cubicBezTo>
                  <a:lnTo>
                    <a:pt x="1448" y="8787"/>
                  </a:lnTo>
                  <a:cubicBezTo>
                    <a:pt x="1521" y="8787"/>
                    <a:pt x="1591" y="8935"/>
                    <a:pt x="1629" y="9186"/>
                  </a:cubicBezTo>
                  <a:lnTo>
                    <a:pt x="1815" y="10409"/>
                  </a:lnTo>
                  <a:cubicBezTo>
                    <a:pt x="1853" y="10645"/>
                    <a:pt x="1853" y="10955"/>
                    <a:pt x="1815" y="11205"/>
                  </a:cubicBezTo>
                  <a:close/>
                  <a:moveTo>
                    <a:pt x="20587" y="12665"/>
                  </a:moveTo>
                  <a:lnTo>
                    <a:pt x="19966" y="16793"/>
                  </a:lnTo>
                  <a:cubicBezTo>
                    <a:pt x="19793" y="17943"/>
                    <a:pt x="19469" y="18651"/>
                    <a:pt x="19122" y="18651"/>
                  </a:cubicBezTo>
                  <a:lnTo>
                    <a:pt x="17876" y="18651"/>
                  </a:lnTo>
                  <a:cubicBezTo>
                    <a:pt x="17529" y="18651"/>
                    <a:pt x="17205" y="17943"/>
                    <a:pt x="17031" y="16793"/>
                  </a:cubicBezTo>
                  <a:lnTo>
                    <a:pt x="16410" y="12665"/>
                  </a:lnTo>
                  <a:cubicBezTo>
                    <a:pt x="16236" y="11515"/>
                    <a:pt x="16236" y="10085"/>
                    <a:pt x="16410" y="8935"/>
                  </a:cubicBezTo>
                  <a:lnTo>
                    <a:pt x="17035" y="4807"/>
                  </a:lnTo>
                  <a:cubicBezTo>
                    <a:pt x="17208" y="3657"/>
                    <a:pt x="17532" y="2949"/>
                    <a:pt x="17880" y="2949"/>
                  </a:cubicBezTo>
                  <a:lnTo>
                    <a:pt x="19125" y="2949"/>
                  </a:lnTo>
                  <a:cubicBezTo>
                    <a:pt x="19473" y="2949"/>
                    <a:pt x="19797" y="3657"/>
                    <a:pt x="19970" y="4807"/>
                  </a:cubicBezTo>
                  <a:lnTo>
                    <a:pt x="20595" y="8935"/>
                  </a:lnTo>
                  <a:cubicBezTo>
                    <a:pt x="20761" y="10085"/>
                    <a:pt x="20761" y="11515"/>
                    <a:pt x="20587" y="12665"/>
                  </a:cubicBezTo>
                  <a:close/>
                </a:path>
              </a:pathLst>
            </a:custGeom>
            <a:solidFill>
              <a:srgbClr val="0D9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bg2">
                    <a:lumMod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xmlns="" id="{92554763-20A4-4961-B6A4-0F68A0B75029}"/>
                </a:ext>
              </a:extLst>
            </p:cNvPr>
            <p:cNvSpPr/>
            <p:nvPr/>
          </p:nvSpPr>
          <p:spPr>
            <a:xfrm>
              <a:off x="4164265" y="4306183"/>
              <a:ext cx="1766912" cy="46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34" y="14140"/>
                  </a:moveTo>
                  <a:lnTo>
                    <a:pt x="855" y="18268"/>
                  </a:lnTo>
                  <a:cubicBezTo>
                    <a:pt x="1168" y="20332"/>
                    <a:pt x="1743" y="21600"/>
                    <a:pt x="2367" y="21600"/>
                  </a:cubicBezTo>
                  <a:lnTo>
                    <a:pt x="3613" y="21600"/>
                  </a:lnTo>
                  <a:cubicBezTo>
                    <a:pt x="4238" y="21600"/>
                    <a:pt x="4813" y="20332"/>
                    <a:pt x="5125" y="18268"/>
                  </a:cubicBezTo>
                  <a:lnTo>
                    <a:pt x="5638" y="14877"/>
                  </a:lnTo>
                  <a:cubicBezTo>
                    <a:pt x="6043" y="12872"/>
                    <a:pt x="6672" y="11677"/>
                    <a:pt x="7347" y="11677"/>
                  </a:cubicBezTo>
                  <a:lnTo>
                    <a:pt x="17800" y="11677"/>
                  </a:lnTo>
                  <a:cubicBezTo>
                    <a:pt x="18371" y="11677"/>
                    <a:pt x="18922" y="12547"/>
                    <a:pt x="19323" y="14095"/>
                  </a:cubicBezTo>
                  <a:lnTo>
                    <a:pt x="19366" y="14257"/>
                  </a:lnTo>
                  <a:cubicBezTo>
                    <a:pt x="19408" y="14464"/>
                    <a:pt x="19455" y="14641"/>
                    <a:pt x="19509" y="14803"/>
                  </a:cubicBezTo>
                  <a:lnTo>
                    <a:pt x="19570" y="15039"/>
                  </a:lnTo>
                  <a:lnTo>
                    <a:pt x="19570" y="14980"/>
                  </a:lnTo>
                  <a:cubicBezTo>
                    <a:pt x="19682" y="15245"/>
                    <a:pt x="19813" y="15393"/>
                    <a:pt x="19952" y="15393"/>
                  </a:cubicBezTo>
                  <a:lnTo>
                    <a:pt x="20481" y="15393"/>
                  </a:lnTo>
                  <a:cubicBezTo>
                    <a:pt x="20747" y="15393"/>
                    <a:pt x="20990" y="14847"/>
                    <a:pt x="21125" y="13977"/>
                  </a:cubicBezTo>
                  <a:lnTo>
                    <a:pt x="21391" y="12223"/>
                  </a:lnTo>
                  <a:cubicBezTo>
                    <a:pt x="21522" y="11338"/>
                    <a:pt x="21522" y="10262"/>
                    <a:pt x="21391" y="9377"/>
                  </a:cubicBezTo>
                  <a:lnTo>
                    <a:pt x="21125" y="7623"/>
                  </a:lnTo>
                  <a:cubicBezTo>
                    <a:pt x="20994" y="6738"/>
                    <a:pt x="20747" y="6207"/>
                    <a:pt x="20481" y="6207"/>
                  </a:cubicBezTo>
                  <a:lnTo>
                    <a:pt x="19952" y="6207"/>
                  </a:lnTo>
                  <a:cubicBezTo>
                    <a:pt x="19813" y="6207"/>
                    <a:pt x="19686" y="6355"/>
                    <a:pt x="19570" y="6620"/>
                  </a:cubicBezTo>
                  <a:lnTo>
                    <a:pt x="19570" y="6561"/>
                  </a:lnTo>
                  <a:lnTo>
                    <a:pt x="19509" y="6797"/>
                  </a:lnTo>
                  <a:cubicBezTo>
                    <a:pt x="19455" y="6944"/>
                    <a:pt x="19408" y="7136"/>
                    <a:pt x="19366" y="7342"/>
                  </a:cubicBezTo>
                  <a:lnTo>
                    <a:pt x="19323" y="7505"/>
                  </a:lnTo>
                  <a:cubicBezTo>
                    <a:pt x="18918" y="9053"/>
                    <a:pt x="18371" y="9923"/>
                    <a:pt x="17800" y="9923"/>
                  </a:cubicBezTo>
                  <a:lnTo>
                    <a:pt x="7347" y="9923"/>
                  </a:lnTo>
                  <a:cubicBezTo>
                    <a:pt x="6811" y="9923"/>
                    <a:pt x="6117" y="7932"/>
                    <a:pt x="5742" y="6709"/>
                  </a:cubicBezTo>
                  <a:cubicBezTo>
                    <a:pt x="5604" y="6251"/>
                    <a:pt x="5488" y="5721"/>
                    <a:pt x="5395" y="5116"/>
                  </a:cubicBezTo>
                  <a:lnTo>
                    <a:pt x="5125" y="3332"/>
                  </a:lnTo>
                  <a:cubicBezTo>
                    <a:pt x="4813" y="1268"/>
                    <a:pt x="4238" y="0"/>
                    <a:pt x="3613" y="0"/>
                  </a:cubicBezTo>
                  <a:lnTo>
                    <a:pt x="2367" y="0"/>
                  </a:lnTo>
                  <a:cubicBezTo>
                    <a:pt x="1743" y="0"/>
                    <a:pt x="1168" y="1268"/>
                    <a:pt x="855" y="3332"/>
                  </a:cubicBezTo>
                  <a:lnTo>
                    <a:pt x="234" y="7460"/>
                  </a:lnTo>
                  <a:cubicBezTo>
                    <a:pt x="-78" y="9525"/>
                    <a:pt x="-78" y="12075"/>
                    <a:pt x="234" y="14140"/>
                  </a:cubicBezTo>
                  <a:close/>
                  <a:moveTo>
                    <a:pt x="19674" y="10395"/>
                  </a:moveTo>
                  <a:lnTo>
                    <a:pt x="19860" y="9171"/>
                  </a:lnTo>
                  <a:cubicBezTo>
                    <a:pt x="19898" y="8920"/>
                    <a:pt x="19968" y="8773"/>
                    <a:pt x="20041" y="8773"/>
                  </a:cubicBezTo>
                  <a:lnTo>
                    <a:pt x="20411" y="8773"/>
                  </a:lnTo>
                  <a:cubicBezTo>
                    <a:pt x="20484" y="8773"/>
                    <a:pt x="20554" y="8920"/>
                    <a:pt x="20592" y="9171"/>
                  </a:cubicBezTo>
                  <a:lnTo>
                    <a:pt x="20778" y="10395"/>
                  </a:lnTo>
                  <a:cubicBezTo>
                    <a:pt x="20816" y="10645"/>
                    <a:pt x="20816" y="10955"/>
                    <a:pt x="20778" y="11191"/>
                  </a:cubicBezTo>
                  <a:lnTo>
                    <a:pt x="20592" y="12414"/>
                  </a:lnTo>
                  <a:cubicBezTo>
                    <a:pt x="20554" y="12665"/>
                    <a:pt x="20484" y="12813"/>
                    <a:pt x="20411" y="12813"/>
                  </a:cubicBezTo>
                  <a:lnTo>
                    <a:pt x="20041" y="12813"/>
                  </a:lnTo>
                  <a:cubicBezTo>
                    <a:pt x="19968" y="12813"/>
                    <a:pt x="19898" y="12665"/>
                    <a:pt x="19860" y="12414"/>
                  </a:cubicBezTo>
                  <a:lnTo>
                    <a:pt x="19674" y="11191"/>
                  </a:lnTo>
                  <a:cubicBezTo>
                    <a:pt x="19636" y="10955"/>
                    <a:pt x="19636" y="10645"/>
                    <a:pt x="19674" y="10395"/>
                  </a:cubicBezTo>
                  <a:close/>
                  <a:moveTo>
                    <a:pt x="902" y="8935"/>
                  </a:moveTo>
                  <a:lnTo>
                    <a:pt x="1523" y="4807"/>
                  </a:lnTo>
                  <a:cubicBezTo>
                    <a:pt x="1696" y="3656"/>
                    <a:pt x="2020" y="2949"/>
                    <a:pt x="2367" y="2949"/>
                  </a:cubicBezTo>
                  <a:lnTo>
                    <a:pt x="3613" y="2949"/>
                  </a:lnTo>
                  <a:cubicBezTo>
                    <a:pt x="3960" y="2949"/>
                    <a:pt x="4284" y="3656"/>
                    <a:pt x="4458" y="4807"/>
                  </a:cubicBezTo>
                  <a:lnTo>
                    <a:pt x="5079" y="8935"/>
                  </a:lnTo>
                  <a:cubicBezTo>
                    <a:pt x="5253" y="10085"/>
                    <a:pt x="5253" y="11515"/>
                    <a:pt x="5079" y="12665"/>
                  </a:cubicBezTo>
                  <a:lnTo>
                    <a:pt x="4454" y="16793"/>
                  </a:lnTo>
                  <a:cubicBezTo>
                    <a:pt x="4281" y="17943"/>
                    <a:pt x="3957" y="18651"/>
                    <a:pt x="3609" y="18651"/>
                  </a:cubicBezTo>
                  <a:lnTo>
                    <a:pt x="2364" y="18651"/>
                  </a:lnTo>
                  <a:cubicBezTo>
                    <a:pt x="2016" y="18651"/>
                    <a:pt x="1692" y="17943"/>
                    <a:pt x="1519" y="16793"/>
                  </a:cubicBezTo>
                  <a:lnTo>
                    <a:pt x="894" y="12665"/>
                  </a:lnTo>
                  <a:cubicBezTo>
                    <a:pt x="728" y="11515"/>
                    <a:pt x="728" y="10085"/>
                    <a:pt x="902" y="893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sz="1350" dirty="0">
                <a:solidFill>
                  <a:schemeClr val="bg2">
                    <a:lumMod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38" name="TextBox 150">
              <a:extLst>
                <a:ext uri="{FF2B5EF4-FFF2-40B4-BE49-F238E27FC236}">
                  <a16:creationId xmlns:a16="http://schemas.microsoft.com/office/drawing/2014/main" xmlns="" id="{D500F549-85DA-4641-8AAE-A86EE1599518}"/>
                </a:ext>
              </a:extLst>
            </p:cNvPr>
            <p:cNvSpPr txBox="1"/>
            <p:nvPr/>
          </p:nvSpPr>
          <p:spPr>
            <a:xfrm>
              <a:off x="4238065" y="1879427"/>
              <a:ext cx="338742" cy="2987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</a:rPr>
                <a:t>01</a:t>
              </a:r>
            </a:p>
          </p:txBody>
        </p:sp>
        <p:sp>
          <p:nvSpPr>
            <p:cNvPr id="39" name="TextBox 151">
              <a:extLst>
                <a:ext uri="{FF2B5EF4-FFF2-40B4-BE49-F238E27FC236}">
                  <a16:creationId xmlns:a16="http://schemas.microsoft.com/office/drawing/2014/main" xmlns="" id="{EA576652-5CA3-47E3-A3F4-FFF2F54084EE}"/>
                </a:ext>
              </a:extLst>
            </p:cNvPr>
            <p:cNvSpPr txBox="1"/>
            <p:nvPr/>
          </p:nvSpPr>
          <p:spPr>
            <a:xfrm>
              <a:off x="4563967" y="2508220"/>
              <a:ext cx="338742" cy="2987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>
                  <a:solidFill>
                    <a:schemeClr val="bg2">
                      <a:lumMod val="25000"/>
                    </a:schemeClr>
                  </a:solidFill>
                </a:rPr>
                <a:t>02</a:t>
              </a:r>
            </a:p>
          </p:txBody>
        </p:sp>
        <p:sp>
          <p:nvSpPr>
            <p:cNvPr id="40" name="TextBox 152">
              <a:extLst>
                <a:ext uri="{FF2B5EF4-FFF2-40B4-BE49-F238E27FC236}">
                  <a16:creationId xmlns:a16="http://schemas.microsoft.com/office/drawing/2014/main" xmlns="" id="{24D7F36F-A178-4D9D-A55C-4581F455927C}"/>
                </a:ext>
              </a:extLst>
            </p:cNvPr>
            <p:cNvSpPr txBox="1"/>
            <p:nvPr/>
          </p:nvSpPr>
          <p:spPr>
            <a:xfrm>
              <a:off x="4238065" y="3152221"/>
              <a:ext cx="338742" cy="2987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>
                  <a:solidFill>
                    <a:schemeClr val="bg2">
                      <a:lumMod val="25000"/>
                    </a:schemeClr>
                  </a:solidFill>
                </a:rPr>
                <a:t>03</a:t>
              </a:r>
            </a:p>
          </p:txBody>
        </p:sp>
        <p:sp>
          <p:nvSpPr>
            <p:cNvPr id="41" name="TextBox 153">
              <a:extLst>
                <a:ext uri="{FF2B5EF4-FFF2-40B4-BE49-F238E27FC236}">
                  <a16:creationId xmlns:a16="http://schemas.microsoft.com/office/drawing/2014/main" xmlns="" id="{A425CC9C-921D-46EA-9402-3C4830746E27}"/>
                </a:ext>
              </a:extLst>
            </p:cNvPr>
            <p:cNvSpPr txBox="1"/>
            <p:nvPr/>
          </p:nvSpPr>
          <p:spPr>
            <a:xfrm>
              <a:off x="4563967" y="3765805"/>
              <a:ext cx="338742" cy="2987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>
                  <a:solidFill>
                    <a:schemeClr val="bg2">
                      <a:lumMod val="25000"/>
                    </a:schemeClr>
                  </a:solidFill>
                </a:rPr>
                <a:t>04</a:t>
              </a:r>
            </a:p>
          </p:txBody>
        </p:sp>
        <p:sp>
          <p:nvSpPr>
            <p:cNvPr id="42" name="TextBox 154">
              <a:extLst>
                <a:ext uri="{FF2B5EF4-FFF2-40B4-BE49-F238E27FC236}">
                  <a16:creationId xmlns:a16="http://schemas.microsoft.com/office/drawing/2014/main" xmlns="" id="{D7F0C52F-89F1-459E-9188-34840D54091B}"/>
                </a:ext>
              </a:extLst>
            </p:cNvPr>
            <p:cNvSpPr txBox="1"/>
            <p:nvPr/>
          </p:nvSpPr>
          <p:spPr>
            <a:xfrm>
              <a:off x="4238065" y="4394597"/>
              <a:ext cx="338742" cy="2987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>
                  <a:solidFill>
                    <a:schemeClr val="bg2">
                      <a:lumMod val="25000"/>
                    </a:schemeClr>
                  </a:solidFill>
                </a:rPr>
                <a:t>05</a:t>
              </a:r>
            </a:p>
          </p:txBody>
        </p:sp>
        <p:sp>
          <p:nvSpPr>
            <p:cNvPr id="43" name="TextBox 155">
              <a:extLst>
                <a:ext uri="{FF2B5EF4-FFF2-40B4-BE49-F238E27FC236}">
                  <a16:creationId xmlns:a16="http://schemas.microsoft.com/office/drawing/2014/main" xmlns="" id="{AF9E400B-111E-4667-8958-097E08A2CD1A}"/>
                </a:ext>
              </a:extLst>
            </p:cNvPr>
            <p:cNvSpPr txBox="1"/>
            <p:nvPr/>
          </p:nvSpPr>
          <p:spPr>
            <a:xfrm>
              <a:off x="4563967" y="5023391"/>
              <a:ext cx="338742" cy="2987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>
                  <a:solidFill>
                    <a:schemeClr val="bg2">
                      <a:lumMod val="25000"/>
                    </a:schemeClr>
                  </a:solidFill>
                </a:rPr>
                <a:t>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16945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78794" y="156693"/>
            <a:ext cx="4834412" cy="1053043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Lato"/>
              </a:rPr>
              <a:t>Kryteria szczegółowe </a:t>
            </a:r>
          </a:p>
        </p:txBody>
      </p:sp>
      <p:grpSp>
        <p:nvGrpSpPr>
          <p:cNvPr id="38" name="Group 60">
            <a:extLst>
              <a:ext uri="{FF2B5EF4-FFF2-40B4-BE49-F238E27FC236}">
                <a16:creationId xmlns:a16="http://schemas.microsoft.com/office/drawing/2014/main" xmlns="" id="{D191243F-1C45-4B83-8D71-915F8427A988}"/>
              </a:ext>
            </a:extLst>
          </p:cNvPr>
          <p:cNvGrpSpPr/>
          <p:nvPr/>
        </p:nvGrpSpPr>
        <p:grpSpPr>
          <a:xfrm>
            <a:off x="4696593" y="4307480"/>
            <a:ext cx="2798814" cy="1316414"/>
            <a:chOff x="3172593" y="1761338"/>
            <a:chExt cx="2798814" cy="1316414"/>
          </a:xfrm>
        </p:grpSpPr>
        <p:sp>
          <p:nvSpPr>
            <p:cNvPr id="39" name="Freeform 61">
              <a:extLst>
                <a:ext uri="{FF2B5EF4-FFF2-40B4-BE49-F238E27FC236}">
                  <a16:creationId xmlns:a16="http://schemas.microsoft.com/office/drawing/2014/main" xmlns="" id="{390D71FA-1EE4-4D89-ADC3-C9687535DE3E}"/>
                </a:ext>
              </a:extLst>
            </p:cNvPr>
            <p:cNvSpPr/>
            <p:nvPr/>
          </p:nvSpPr>
          <p:spPr>
            <a:xfrm>
              <a:off x="3172593" y="2154627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Oval 9">
              <a:extLst>
                <a:ext uri="{FF2B5EF4-FFF2-40B4-BE49-F238E27FC236}">
                  <a16:creationId xmlns:a16="http://schemas.microsoft.com/office/drawing/2014/main" xmlns="" id="{8AA4C4C5-15D4-4573-B85D-B2EB725D9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594" y="1761338"/>
              <a:ext cx="2798812" cy="78657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Oval 17">
              <a:extLst>
                <a:ext uri="{FF2B5EF4-FFF2-40B4-BE49-F238E27FC236}">
                  <a16:creationId xmlns:a16="http://schemas.microsoft.com/office/drawing/2014/main" xmlns="" id="{BD2425AC-D286-4018-AE50-EBEB665E2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2" name="Group 64">
            <a:extLst>
              <a:ext uri="{FF2B5EF4-FFF2-40B4-BE49-F238E27FC236}">
                <a16:creationId xmlns:a16="http://schemas.microsoft.com/office/drawing/2014/main" xmlns="" id="{9C40BFF2-6931-4F4B-B3CE-1226FA1E1D6E}"/>
              </a:ext>
            </a:extLst>
          </p:cNvPr>
          <p:cNvGrpSpPr/>
          <p:nvPr/>
        </p:nvGrpSpPr>
        <p:grpSpPr>
          <a:xfrm>
            <a:off x="4696593" y="3435216"/>
            <a:ext cx="2798814" cy="1316415"/>
            <a:chOff x="3172593" y="1761337"/>
            <a:chExt cx="2798814" cy="1316415"/>
          </a:xfrm>
        </p:grpSpPr>
        <p:sp>
          <p:nvSpPr>
            <p:cNvPr id="43" name="Freeform 65">
              <a:extLst>
                <a:ext uri="{FF2B5EF4-FFF2-40B4-BE49-F238E27FC236}">
                  <a16:creationId xmlns:a16="http://schemas.microsoft.com/office/drawing/2014/main" xmlns="" id="{7A7E94F0-2D40-41C7-8AD3-34895AEDF707}"/>
                </a:ext>
              </a:extLst>
            </p:cNvPr>
            <p:cNvSpPr/>
            <p:nvPr/>
          </p:nvSpPr>
          <p:spPr>
            <a:xfrm>
              <a:off x="3172593" y="2154627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Oval 9">
              <a:extLst>
                <a:ext uri="{FF2B5EF4-FFF2-40B4-BE49-F238E27FC236}">
                  <a16:creationId xmlns:a16="http://schemas.microsoft.com/office/drawing/2014/main" xmlns="" id="{20FEB480-4346-48A3-A7A4-D4EF93C2D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594" y="1761337"/>
              <a:ext cx="2798812" cy="786577"/>
            </a:xfrm>
            <a:prstGeom prst="ellipse">
              <a:avLst/>
            </a:prstGeom>
            <a:solidFill>
              <a:srgbClr val="355D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Oval 17">
              <a:extLst>
                <a:ext uri="{FF2B5EF4-FFF2-40B4-BE49-F238E27FC236}">
                  <a16:creationId xmlns:a16="http://schemas.microsoft.com/office/drawing/2014/main" xmlns="" id="{B55E3F5B-E5C0-46A8-9A45-29A3D0F65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6" name="Straight Connector 68">
            <a:extLst>
              <a:ext uri="{FF2B5EF4-FFF2-40B4-BE49-F238E27FC236}">
                <a16:creationId xmlns:a16="http://schemas.microsoft.com/office/drawing/2014/main" xmlns="" id="{F0B039C1-E3FA-4F18-A412-29F272B9D64B}"/>
              </a:ext>
            </a:extLst>
          </p:cNvPr>
          <p:cNvCxnSpPr>
            <a:cxnSpLocks/>
          </p:cNvCxnSpPr>
          <p:nvPr/>
        </p:nvCxnSpPr>
        <p:spPr>
          <a:xfrm flipV="1">
            <a:off x="7632578" y="4221793"/>
            <a:ext cx="518992" cy="564609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56" name="TextBox 92">
            <a:extLst>
              <a:ext uri="{FF2B5EF4-FFF2-40B4-BE49-F238E27FC236}">
                <a16:creationId xmlns:a16="http://schemas.microsoft.com/office/drawing/2014/main" xmlns="" id="{A60869BC-3A8C-47FC-8ECF-C2818BBDDD94}"/>
              </a:ext>
            </a:extLst>
          </p:cNvPr>
          <p:cNvSpPr txBox="1"/>
          <p:nvPr/>
        </p:nvSpPr>
        <p:spPr>
          <a:xfrm>
            <a:off x="8288741" y="3520050"/>
            <a:ext cx="3824750" cy="1892826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lvl="0" algn="just"/>
            <a:r>
              <a:rPr lang="pl-PL" sz="1300" kern="0" dirty="0">
                <a:solidFill>
                  <a:srgbClr val="595959"/>
                </a:solidFill>
              </a:rPr>
              <a:t>Wnioskodawca jest podmiotem leczniczym lub dysponuje zgodą podmiotu leczniczego </a:t>
            </a:r>
            <a:br>
              <a:rPr lang="pl-PL" sz="1300" kern="0" dirty="0">
                <a:solidFill>
                  <a:srgbClr val="595959"/>
                </a:solidFill>
              </a:rPr>
            </a:br>
            <a:r>
              <a:rPr lang="pl-PL" sz="1300" kern="0" dirty="0">
                <a:solidFill>
                  <a:srgbClr val="595959"/>
                </a:solidFill>
              </a:rPr>
              <a:t>na prowadzenie badania klinicznego niekomercyjnego z udziałem pacjentów będących w bazie tego podmiotu oraz potwierdza, że podmiot leczniczy </a:t>
            </a:r>
            <a:r>
              <a:rPr lang="pl-PL" sz="1300" b="1" u="sng" kern="0" dirty="0">
                <a:solidFill>
                  <a:srgbClr val="595959"/>
                </a:solidFill>
              </a:rPr>
              <a:t>posiada udokumentowane doświadczenie</a:t>
            </a:r>
            <a:r>
              <a:rPr lang="pl-PL" sz="1300" kern="0" dirty="0">
                <a:solidFill>
                  <a:srgbClr val="595959"/>
                </a:solidFill>
              </a:rPr>
              <a:t> w leczeniu pacjentów z wybranym schorzeniem, którego dotyczy wniosek o dofinansowanie.</a:t>
            </a:r>
          </a:p>
          <a:p>
            <a:pPr lvl="0"/>
            <a:endParaRPr lang="pl-PL" sz="1300" b="1" kern="0" dirty="0">
              <a:solidFill>
                <a:srgbClr val="595959"/>
              </a:solidFill>
            </a:endParaRPr>
          </a:p>
        </p:txBody>
      </p:sp>
      <p:grpSp>
        <p:nvGrpSpPr>
          <p:cNvPr id="58" name="Group 94">
            <a:extLst>
              <a:ext uri="{FF2B5EF4-FFF2-40B4-BE49-F238E27FC236}">
                <a16:creationId xmlns:a16="http://schemas.microsoft.com/office/drawing/2014/main" xmlns="" id="{6A242551-F116-4BA5-A13C-E95642196F70}"/>
              </a:ext>
            </a:extLst>
          </p:cNvPr>
          <p:cNvGrpSpPr/>
          <p:nvPr/>
        </p:nvGrpSpPr>
        <p:grpSpPr>
          <a:xfrm>
            <a:off x="4696593" y="2704467"/>
            <a:ext cx="2798814" cy="1320683"/>
            <a:chOff x="3172593" y="1761337"/>
            <a:chExt cx="2798814" cy="1320683"/>
          </a:xfrm>
        </p:grpSpPr>
        <p:sp>
          <p:nvSpPr>
            <p:cNvPr id="59" name="Freeform 95">
              <a:extLst>
                <a:ext uri="{FF2B5EF4-FFF2-40B4-BE49-F238E27FC236}">
                  <a16:creationId xmlns:a16="http://schemas.microsoft.com/office/drawing/2014/main" xmlns="" id="{B359280D-5D4E-4323-99E2-E28E525DD457}"/>
                </a:ext>
              </a:extLst>
            </p:cNvPr>
            <p:cNvSpPr/>
            <p:nvPr/>
          </p:nvSpPr>
          <p:spPr>
            <a:xfrm>
              <a:off x="3172593" y="2158895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Oval 9">
              <a:extLst>
                <a:ext uri="{FF2B5EF4-FFF2-40B4-BE49-F238E27FC236}">
                  <a16:creationId xmlns:a16="http://schemas.microsoft.com/office/drawing/2014/main" xmlns="" id="{53466308-76D7-4FC1-98CF-D9A35821D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594" y="1761337"/>
              <a:ext cx="2798812" cy="786577"/>
            </a:xfrm>
            <a:prstGeom prst="ellipse">
              <a:avLst/>
            </a:prstGeom>
            <a:solidFill>
              <a:srgbClr val="00A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Oval 17">
              <a:extLst>
                <a:ext uri="{FF2B5EF4-FFF2-40B4-BE49-F238E27FC236}">
                  <a16:creationId xmlns:a16="http://schemas.microsoft.com/office/drawing/2014/main" xmlns="" id="{3B95EA6E-2CA5-4B7D-B701-921B68E84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2" name="Group 98">
            <a:extLst>
              <a:ext uri="{FF2B5EF4-FFF2-40B4-BE49-F238E27FC236}">
                <a16:creationId xmlns:a16="http://schemas.microsoft.com/office/drawing/2014/main" xmlns="" id="{96564844-A109-4148-A799-20CB1452ED21}"/>
              </a:ext>
            </a:extLst>
          </p:cNvPr>
          <p:cNvGrpSpPr/>
          <p:nvPr/>
        </p:nvGrpSpPr>
        <p:grpSpPr>
          <a:xfrm>
            <a:off x="4696593" y="1843091"/>
            <a:ext cx="2798814" cy="1316413"/>
            <a:chOff x="3172593" y="1761337"/>
            <a:chExt cx="2798814" cy="1316413"/>
          </a:xfrm>
        </p:grpSpPr>
        <p:sp>
          <p:nvSpPr>
            <p:cNvPr id="63" name="Freeform 99">
              <a:extLst>
                <a:ext uri="{FF2B5EF4-FFF2-40B4-BE49-F238E27FC236}">
                  <a16:creationId xmlns:a16="http://schemas.microsoft.com/office/drawing/2014/main" xmlns="" id="{D53BA1D5-BFC1-428B-8376-FD28FA72DE8F}"/>
                </a:ext>
              </a:extLst>
            </p:cNvPr>
            <p:cNvSpPr/>
            <p:nvPr/>
          </p:nvSpPr>
          <p:spPr>
            <a:xfrm>
              <a:off x="3172593" y="2154625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Oval 9">
              <a:extLst>
                <a:ext uri="{FF2B5EF4-FFF2-40B4-BE49-F238E27FC236}">
                  <a16:creationId xmlns:a16="http://schemas.microsoft.com/office/drawing/2014/main" xmlns="" id="{731A0E60-967A-4122-83D7-69E94CD25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594" y="1761337"/>
              <a:ext cx="2798812" cy="7865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Oval 17">
              <a:extLst>
                <a:ext uri="{FF2B5EF4-FFF2-40B4-BE49-F238E27FC236}">
                  <a16:creationId xmlns:a16="http://schemas.microsoft.com/office/drawing/2014/main" xmlns="" id="{C6DDE3FC-D25D-44F7-85C7-62F44D6D5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6" name="TextBox 102">
            <a:extLst>
              <a:ext uri="{FF2B5EF4-FFF2-40B4-BE49-F238E27FC236}">
                <a16:creationId xmlns:a16="http://schemas.microsoft.com/office/drawing/2014/main" xmlns="" id="{C79F93EE-81E1-48D3-B3AE-1B7E05C4984B}"/>
              </a:ext>
            </a:extLst>
          </p:cNvPr>
          <p:cNvSpPr txBox="1"/>
          <p:nvPr/>
        </p:nvSpPr>
        <p:spPr>
          <a:xfrm>
            <a:off x="5822765" y="5097366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01</a:t>
            </a:r>
          </a:p>
        </p:txBody>
      </p:sp>
      <p:sp>
        <p:nvSpPr>
          <p:cNvPr id="67" name="TextBox 103">
            <a:extLst>
              <a:ext uri="{FF2B5EF4-FFF2-40B4-BE49-F238E27FC236}">
                <a16:creationId xmlns:a16="http://schemas.microsoft.com/office/drawing/2014/main" xmlns="" id="{7C7746E9-F317-4D89-BBB6-0E4585F7A577}"/>
              </a:ext>
            </a:extLst>
          </p:cNvPr>
          <p:cNvSpPr txBox="1"/>
          <p:nvPr/>
        </p:nvSpPr>
        <p:spPr>
          <a:xfrm>
            <a:off x="5822765" y="4226757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02</a:t>
            </a:r>
          </a:p>
        </p:txBody>
      </p:sp>
      <p:sp>
        <p:nvSpPr>
          <p:cNvPr id="68" name="TextBox 104">
            <a:extLst>
              <a:ext uri="{FF2B5EF4-FFF2-40B4-BE49-F238E27FC236}">
                <a16:creationId xmlns:a16="http://schemas.microsoft.com/office/drawing/2014/main" xmlns="" id="{379E70D8-B4C1-47A0-8F6D-B462939B9837}"/>
              </a:ext>
            </a:extLst>
          </p:cNvPr>
          <p:cNvSpPr txBox="1"/>
          <p:nvPr/>
        </p:nvSpPr>
        <p:spPr>
          <a:xfrm>
            <a:off x="5822765" y="3356147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03</a:t>
            </a:r>
          </a:p>
        </p:txBody>
      </p:sp>
      <p:sp>
        <p:nvSpPr>
          <p:cNvPr id="69" name="TextBox 105">
            <a:extLst>
              <a:ext uri="{FF2B5EF4-FFF2-40B4-BE49-F238E27FC236}">
                <a16:creationId xmlns:a16="http://schemas.microsoft.com/office/drawing/2014/main" xmlns="" id="{3D0D0029-6C2C-4E6C-AEAB-F8D92F9E0A93}"/>
              </a:ext>
            </a:extLst>
          </p:cNvPr>
          <p:cNvSpPr txBox="1"/>
          <p:nvPr/>
        </p:nvSpPr>
        <p:spPr>
          <a:xfrm>
            <a:off x="5820924" y="2581929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04</a:t>
            </a:r>
          </a:p>
        </p:txBody>
      </p:sp>
      <p:cxnSp>
        <p:nvCxnSpPr>
          <p:cNvPr id="71" name="Straight Connector 68">
            <a:extLst>
              <a:ext uri="{FF2B5EF4-FFF2-40B4-BE49-F238E27FC236}">
                <a16:creationId xmlns:a16="http://schemas.microsoft.com/office/drawing/2014/main" xmlns="" id="{5B2785D3-E2B5-4D12-8271-A49C0D02A94A}"/>
              </a:ext>
            </a:extLst>
          </p:cNvPr>
          <p:cNvCxnSpPr>
            <a:cxnSpLocks/>
          </p:cNvCxnSpPr>
          <p:nvPr/>
        </p:nvCxnSpPr>
        <p:spPr>
          <a:xfrm flipV="1">
            <a:off x="7657929" y="2532448"/>
            <a:ext cx="521447" cy="731838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75" name="TextBox 92">
            <a:extLst>
              <a:ext uri="{FF2B5EF4-FFF2-40B4-BE49-F238E27FC236}">
                <a16:creationId xmlns:a16="http://schemas.microsoft.com/office/drawing/2014/main" xmlns="" id="{C58A40F6-A2DF-457F-80AD-D32BBC71B390}"/>
              </a:ext>
            </a:extLst>
          </p:cNvPr>
          <p:cNvSpPr txBox="1"/>
          <p:nvPr/>
        </p:nvSpPr>
        <p:spPr>
          <a:xfrm>
            <a:off x="8185214" y="1236545"/>
            <a:ext cx="3824750" cy="109260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lvl="0" algn="just"/>
            <a:r>
              <a:rPr lang="pl-PL" sz="1300" kern="0" dirty="0">
                <a:solidFill>
                  <a:srgbClr val="595959"/>
                </a:solidFill>
              </a:rPr>
              <a:t>Wnioskodawca posiada doświadczenie </a:t>
            </a:r>
            <a:br>
              <a:rPr lang="pl-PL" sz="1300" kern="0" dirty="0">
                <a:solidFill>
                  <a:srgbClr val="595959"/>
                </a:solidFill>
              </a:rPr>
            </a:br>
            <a:r>
              <a:rPr lang="pl-PL" sz="1300" kern="0" dirty="0">
                <a:solidFill>
                  <a:srgbClr val="595959"/>
                </a:solidFill>
              </a:rPr>
              <a:t>w przeprowadzaniu co najmniej </a:t>
            </a:r>
            <a:r>
              <a:rPr lang="pl-PL" sz="1300" b="1" u="sng" kern="0" dirty="0">
                <a:solidFill>
                  <a:srgbClr val="595959"/>
                </a:solidFill>
              </a:rPr>
              <a:t>3 badań klinicznych </a:t>
            </a:r>
            <a:r>
              <a:rPr lang="pl-PL" sz="1300" kern="0" dirty="0">
                <a:solidFill>
                  <a:srgbClr val="595959"/>
                </a:solidFill>
              </a:rPr>
              <a:t>komercyjnych lub niekomercyjnych w latach 2016-2019 w zbliżonym obszarze terapeutycznym lub na podobnej populacji pacjentów.</a:t>
            </a:r>
          </a:p>
        </p:txBody>
      </p:sp>
      <p:cxnSp>
        <p:nvCxnSpPr>
          <p:cNvPr id="76" name="Straight Connector 68">
            <a:extLst>
              <a:ext uri="{FF2B5EF4-FFF2-40B4-BE49-F238E27FC236}">
                <a16:creationId xmlns:a16="http://schemas.microsoft.com/office/drawing/2014/main" xmlns="" id="{FA8255CE-372A-4EFE-8BC3-6FCC9300F738}"/>
              </a:ext>
            </a:extLst>
          </p:cNvPr>
          <p:cNvCxnSpPr>
            <a:cxnSpLocks/>
          </p:cNvCxnSpPr>
          <p:nvPr/>
        </p:nvCxnSpPr>
        <p:spPr>
          <a:xfrm flipV="1">
            <a:off x="4105490" y="5165784"/>
            <a:ext cx="399609" cy="520811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8" name="Straight Connector 68">
            <a:extLst>
              <a:ext uri="{FF2B5EF4-FFF2-40B4-BE49-F238E27FC236}">
                <a16:creationId xmlns:a16="http://schemas.microsoft.com/office/drawing/2014/main" xmlns="" id="{A56AADA1-5DBA-46BF-B905-253C596F0AE2}"/>
              </a:ext>
            </a:extLst>
          </p:cNvPr>
          <p:cNvCxnSpPr>
            <a:cxnSpLocks/>
          </p:cNvCxnSpPr>
          <p:nvPr/>
        </p:nvCxnSpPr>
        <p:spPr>
          <a:xfrm>
            <a:off x="3984422" y="1924405"/>
            <a:ext cx="450892" cy="608043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80" name="TextBox 92">
            <a:extLst>
              <a:ext uri="{FF2B5EF4-FFF2-40B4-BE49-F238E27FC236}">
                <a16:creationId xmlns:a16="http://schemas.microsoft.com/office/drawing/2014/main" xmlns="" id="{A81611CE-4907-4383-B07E-AE072F7BD242}"/>
              </a:ext>
            </a:extLst>
          </p:cNvPr>
          <p:cNvSpPr txBox="1"/>
          <p:nvPr/>
        </p:nvSpPr>
        <p:spPr>
          <a:xfrm>
            <a:off x="-7813177" y="1616628"/>
            <a:ext cx="3824750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lvl="0" algn="just"/>
            <a:endParaRPr lang="pl-PL" sz="1400" b="1" kern="0" dirty="0">
              <a:solidFill>
                <a:srgbClr val="595959"/>
              </a:solidFill>
            </a:endParaRPr>
          </a:p>
        </p:txBody>
      </p:sp>
      <p:sp>
        <p:nvSpPr>
          <p:cNvPr id="81" name="TextBox 92">
            <a:extLst>
              <a:ext uri="{FF2B5EF4-FFF2-40B4-BE49-F238E27FC236}">
                <a16:creationId xmlns:a16="http://schemas.microsoft.com/office/drawing/2014/main" xmlns="" id="{12E110E5-0934-47F0-AF15-9C7046F7DDCC}"/>
              </a:ext>
            </a:extLst>
          </p:cNvPr>
          <p:cNvSpPr txBox="1"/>
          <p:nvPr/>
        </p:nvSpPr>
        <p:spPr>
          <a:xfrm>
            <a:off x="157608" y="1312844"/>
            <a:ext cx="3824750" cy="3693319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lvl="0" algn="just"/>
            <a:r>
              <a:rPr lang="pl-PL" sz="1300" kern="0" dirty="0">
                <a:solidFill>
                  <a:srgbClr val="595959"/>
                </a:solidFill>
              </a:rPr>
              <a:t>Projekt badawczy dotyczy zastosowania leku lub leków </a:t>
            </a:r>
            <a:r>
              <a:rPr lang="pl-PL" sz="1300" b="1" u="sng" kern="0" dirty="0">
                <a:solidFill>
                  <a:srgbClr val="595959"/>
                </a:solidFill>
              </a:rPr>
              <a:t>poza wskazaniami rejestracyjnymi, </a:t>
            </a:r>
            <a:r>
              <a:rPr lang="pl-PL" sz="1300" kern="0" dirty="0">
                <a:solidFill>
                  <a:srgbClr val="595959"/>
                </a:solidFill>
              </a:rPr>
              <a:t>które obejmować mogą:				</a:t>
            </a:r>
          </a:p>
          <a:p>
            <a:pPr lvl="1"/>
            <a:r>
              <a:rPr lang="pl-PL" sz="1300" kern="0" dirty="0">
                <a:solidFill>
                  <a:srgbClr val="595959"/>
                </a:solidFill>
              </a:rPr>
              <a:t>a) stosowanie produktu leczniczego w sposób lub z użyciem drogi podania niewymienionej </a:t>
            </a:r>
            <a:br>
              <a:rPr lang="pl-PL" sz="1300" kern="0" dirty="0">
                <a:solidFill>
                  <a:srgbClr val="595959"/>
                </a:solidFill>
              </a:rPr>
            </a:br>
            <a:r>
              <a:rPr lang="pl-PL" sz="1300" kern="0" dirty="0">
                <a:solidFill>
                  <a:srgbClr val="595959"/>
                </a:solidFill>
              </a:rPr>
              <a:t>w  charakterystyce produktu leczniczego;</a:t>
            </a:r>
          </a:p>
          <a:p>
            <a:pPr lvl="1"/>
            <a:r>
              <a:rPr lang="pl-PL" sz="1300" kern="0" dirty="0">
                <a:solidFill>
                  <a:srgbClr val="595959"/>
                </a:solidFill>
              </a:rPr>
              <a:t>b) stosowanie leku zgodnie z zarejestrowanym wskazaniem u pacjentów, dla których nie zostało ustalone dawkowanie;</a:t>
            </a:r>
          </a:p>
          <a:p>
            <a:pPr lvl="1"/>
            <a:r>
              <a:rPr lang="pl-PL" sz="1300" kern="0" dirty="0">
                <a:solidFill>
                  <a:srgbClr val="595959"/>
                </a:solidFill>
              </a:rPr>
              <a:t>c) stosowanie leku we wskazaniu, które nie zostały wymienione w charakterystyce produktu leczniczego, ale co do którego istnieją rzetelne dane potwierdzające jego bezpieczeństwo i skuteczność;</a:t>
            </a:r>
          </a:p>
          <a:p>
            <a:pPr lvl="1"/>
            <a:r>
              <a:rPr lang="pl-PL" sz="1300" kern="0" dirty="0">
                <a:solidFill>
                  <a:srgbClr val="595959"/>
                </a:solidFill>
              </a:rPr>
              <a:t>d) stosowanie leku w nowym wskazaniu, które nie zostało do tej pory udowodnione, ale co do którego istnieją naukowe podstawy pozwalające oczekiwać, iż będzie ono skuteczne i bezpieczne.</a:t>
            </a:r>
          </a:p>
        </p:txBody>
      </p:sp>
      <p:sp>
        <p:nvSpPr>
          <p:cNvPr id="84" name="TextBox 92">
            <a:extLst>
              <a:ext uri="{FF2B5EF4-FFF2-40B4-BE49-F238E27FC236}">
                <a16:creationId xmlns:a16="http://schemas.microsoft.com/office/drawing/2014/main" xmlns="" id="{2CA20C09-D7F7-48F1-B37A-257DCC46621E}"/>
              </a:ext>
            </a:extLst>
          </p:cNvPr>
          <p:cNvSpPr txBox="1"/>
          <p:nvPr/>
        </p:nvSpPr>
        <p:spPr>
          <a:xfrm>
            <a:off x="212155" y="5582520"/>
            <a:ext cx="3824750" cy="109260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lvl="0" algn="just"/>
            <a:r>
              <a:rPr lang="pl-PL" sz="1300" kern="0" dirty="0">
                <a:solidFill>
                  <a:srgbClr val="595959"/>
                </a:solidFill>
              </a:rPr>
              <a:t>Osoba wskazana jako główny badacz posiada udokumentowany dorobek naukowy w obszarze terapeutycznym, którego dotyczy złożony wniosek i co najmniej tytuł </a:t>
            </a:r>
            <a:r>
              <a:rPr lang="pl-PL" sz="1300" b="1" u="sng" kern="0" dirty="0">
                <a:solidFill>
                  <a:srgbClr val="595959"/>
                </a:solidFill>
              </a:rPr>
              <a:t>doktora habilitowanych nauk medycznych.</a:t>
            </a:r>
          </a:p>
        </p:txBody>
      </p:sp>
    </p:spTree>
    <p:extLst>
      <p:ext uri="{BB962C8B-B14F-4D97-AF65-F5344CB8AC3E}">
        <p14:creationId xmlns:p14="http://schemas.microsoft.com/office/powerpoint/2010/main" val="26718702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75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42845" y="58820"/>
            <a:ext cx="4536031" cy="1325563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Lato"/>
              </a:rPr>
              <a:t>Kryteria premiujące </a:t>
            </a:r>
          </a:p>
        </p:txBody>
      </p:sp>
      <p:grpSp>
        <p:nvGrpSpPr>
          <p:cNvPr id="6" name="Group 11">
            <a:extLst>
              <a:ext uri="{FF2B5EF4-FFF2-40B4-BE49-F238E27FC236}">
                <a16:creationId xmlns:a16="http://schemas.microsoft.com/office/drawing/2014/main" xmlns="" id="{98D60B6D-E6C6-4557-A9D7-EE8E9BC035B4}"/>
              </a:ext>
            </a:extLst>
          </p:cNvPr>
          <p:cNvGrpSpPr/>
          <p:nvPr/>
        </p:nvGrpSpPr>
        <p:grpSpPr>
          <a:xfrm>
            <a:off x="1724250" y="3858885"/>
            <a:ext cx="8939152" cy="227269"/>
            <a:chOff x="512670" y="3337977"/>
            <a:chExt cx="8196061" cy="182043"/>
          </a:xfrm>
        </p:grpSpPr>
        <p:cxnSp>
          <p:nvCxnSpPr>
            <p:cNvPr id="7" name="Straight Arrow Connector 4">
              <a:extLst>
                <a:ext uri="{FF2B5EF4-FFF2-40B4-BE49-F238E27FC236}">
                  <a16:creationId xmlns:a16="http://schemas.microsoft.com/office/drawing/2014/main" xmlns="" id="{7C2F05BD-A088-4471-B686-CCC59FAEC00D}"/>
                </a:ext>
              </a:extLst>
            </p:cNvPr>
            <p:cNvCxnSpPr>
              <a:cxnSpLocks/>
            </p:cNvCxnSpPr>
            <p:nvPr/>
          </p:nvCxnSpPr>
          <p:spPr>
            <a:xfrm>
              <a:off x="512670" y="3429000"/>
              <a:ext cx="8118662" cy="0"/>
            </a:xfrm>
            <a:prstGeom prst="straightConnector1">
              <a:avLst/>
            </a:prstGeom>
            <a:ln w="19050">
              <a:solidFill>
                <a:schemeClr val="bg2">
                  <a:lumMod val="9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Isosceles Triangle 18">
              <a:extLst>
                <a:ext uri="{FF2B5EF4-FFF2-40B4-BE49-F238E27FC236}">
                  <a16:creationId xmlns:a16="http://schemas.microsoft.com/office/drawing/2014/main" xmlns="" id="{D7C75818-9FBB-4F55-BF04-D60F94D61E60}"/>
                </a:ext>
              </a:extLst>
            </p:cNvPr>
            <p:cNvSpPr/>
            <p:nvPr/>
          </p:nvSpPr>
          <p:spPr>
            <a:xfrm rot="5400000">
              <a:off x="8483510" y="3294800"/>
              <a:ext cx="182043" cy="268398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9" name="Teardrop 5">
            <a:extLst>
              <a:ext uri="{FF2B5EF4-FFF2-40B4-BE49-F238E27FC236}">
                <a16:creationId xmlns:a16="http://schemas.microsoft.com/office/drawing/2014/main" xmlns="" id="{2E3951BC-28D2-4660-8A6A-9ED887903634}"/>
              </a:ext>
            </a:extLst>
          </p:cNvPr>
          <p:cNvSpPr/>
          <p:nvPr/>
        </p:nvSpPr>
        <p:spPr>
          <a:xfrm rot="18900000">
            <a:off x="1871935" y="3801172"/>
            <a:ext cx="316758" cy="387705"/>
          </a:xfrm>
          <a:prstGeom prst="teardrop">
            <a:avLst>
              <a:gd name="adj" fmla="val 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0" name="Straight Connector 8">
            <a:extLst>
              <a:ext uri="{FF2B5EF4-FFF2-40B4-BE49-F238E27FC236}">
                <a16:creationId xmlns:a16="http://schemas.microsoft.com/office/drawing/2014/main" xmlns="" id="{51CC3A47-624C-433A-B85F-4AEBC6DFB8B3}"/>
              </a:ext>
            </a:extLst>
          </p:cNvPr>
          <p:cNvCxnSpPr>
            <a:cxnSpLocks/>
          </p:cNvCxnSpPr>
          <p:nvPr/>
        </p:nvCxnSpPr>
        <p:spPr>
          <a:xfrm>
            <a:off x="1983103" y="2019799"/>
            <a:ext cx="0" cy="1934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ardrop 79">
            <a:extLst>
              <a:ext uri="{FF2B5EF4-FFF2-40B4-BE49-F238E27FC236}">
                <a16:creationId xmlns:a16="http://schemas.microsoft.com/office/drawing/2014/main" xmlns="" id="{8579FC67-844C-4107-8085-F190822206A4}"/>
              </a:ext>
            </a:extLst>
          </p:cNvPr>
          <p:cNvSpPr/>
          <p:nvPr/>
        </p:nvSpPr>
        <p:spPr>
          <a:xfrm rot="18900000">
            <a:off x="4770503" y="3733752"/>
            <a:ext cx="348985" cy="389174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2" name="Straight Connector 81">
            <a:extLst>
              <a:ext uri="{FF2B5EF4-FFF2-40B4-BE49-F238E27FC236}">
                <a16:creationId xmlns:a16="http://schemas.microsoft.com/office/drawing/2014/main" xmlns="" id="{6AFE1630-C688-4B3E-9973-EF8614F933F1}"/>
              </a:ext>
            </a:extLst>
          </p:cNvPr>
          <p:cNvCxnSpPr>
            <a:cxnSpLocks/>
          </p:cNvCxnSpPr>
          <p:nvPr/>
        </p:nvCxnSpPr>
        <p:spPr>
          <a:xfrm>
            <a:off x="4883716" y="2019799"/>
            <a:ext cx="30006" cy="168815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ardrop 83">
            <a:extLst>
              <a:ext uri="{FF2B5EF4-FFF2-40B4-BE49-F238E27FC236}">
                <a16:creationId xmlns:a16="http://schemas.microsoft.com/office/drawing/2014/main" xmlns="" id="{A3A42D65-AD01-4B9A-ABF9-23C79956D3BA}"/>
              </a:ext>
            </a:extLst>
          </p:cNvPr>
          <p:cNvSpPr/>
          <p:nvPr/>
        </p:nvSpPr>
        <p:spPr>
          <a:xfrm rot="18900000">
            <a:off x="7702555" y="3749295"/>
            <a:ext cx="311657" cy="356739"/>
          </a:xfrm>
          <a:prstGeom prst="teardrop">
            <a:avLst>
              <a:gd name="adj" fmla="val 20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4" name="Straight Connector 85">
            <a:extLst>
              <a:ext uri="{FF2B5EF4-FFF2-40B4-BE49-F238E27FC236}">
                <a16:creationId xmlns:a16="http://schemas.microsoft.com/office/drawing/2014/main" xmlns="" id="{58C15206-5169-4252-9C00-2CEA2CB84816}"/>
              </a:ext>
            </a:extLst>
          </p:cNvPr>
          <p:cNvCxnSpPr>
            <a:cxnSpLocks/>
          </p:cNvCxnSpPr>
          <p:nvPr/>
        </p:nvCxnSpPr>
        <p:spPr>
          <a:xfrm flipH="1">
            <a:off x="7812464" y="2019799"/>
            <a:ext cx="28522" cy="206511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ardrop 92">
            <a:extLst>
              <a:ext uri="{FF2B5EF4-FFF2-40B4-BE49-F238E27FC236}">
                <a16:creationId xmlns:a16="http://schemas.microsoft.com/office/drawing/2014/main" xmlns="" id="{A937833B-F948-4959-9311-27D96091AD37}"/>
              </a:ext>
            </a:extLst>
          </p:cNvPr>
          <p:cNvSpPr/>
          <p:nvPr/>
        </p:nvSpPr>
        <p:spPr>
          <a:xfrm rot="2700000" flipV="1">
            <a:off x="3219289" y="3842222"/>
            <a:ext cx="396154" cy="351045"/>
          </a:xfrm>
          <a:prstGeom prst="teardrop">
            <a:avLst>
              <a:gd name="adj" fmla="val 20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6" name="Straight Connector 94">
            <a:extLst>
              <a:ext uri="{FF2B5EF4-FFF2-40B4-BE49-F238E27FC236}">
                <a16:creationId xmlns:a16="http://schemas.microsoft.com/office/drawing/2014/main" xmlns="" id="{A7DA508E-A480-4C3C-97F0-8956E2CFA0FA}"/>
              </a:ext>
            </a:extLst>
          </p:cNvPr>
          <p:cNvCxnSpPr>
            <a:cxnSpLocks/>
          </p:cNvCxnSpPr>
          <p:nvPr/>
        </p:nvCxnSpPr>
        <p:spPr>
          <a:xfrm>
            <a:off x="3448415" y="3965536"/>
            <a:ext cx="0" cy="196717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ardrop 89">
            <a:extLst>
              <a:ext uri="{FF2B5EF4-FFF2-40B4-BE49-F238E27FC236}">
                <a16:creationId xmlns:a16="http://schemas.microsoft.com/office/drawing/2014/main" xmlns="" id="{7E4F8446-2620-47E4-A523-840B6CEDB5FC}"/>
              </a:ext>
            </a:extLst>
          </p:cNvPr>
          <p:cNvSpPr/>
          <p:nvPr/>
        </p:nvSpPr>
        <p:spPr>
          <a:xfrm rot="2700000" flipV="1">
            <a:off x="6149082" y="3804386"/>
            <a:ext cx="396152" cy="351053"/>
          </a:xfrm>
          <a:prstGeom prst="teardrop">
            <a:avLst>
              <a:gd name="adj" fmla="val 200000"/>
            </a:avLst>
          </a:prstGeom>
          <a:solidFill>
            <a:srgbClr val="355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8" name="Straight Connector 91">
            <a:extLst>
              <a:ext uri="{FF2B5EF4-FFF2-40B4-BE49-F238E27FC236}">
                <a16:creationId xmlns:a16="http://schemas.microsoft.com/office/drawing/2014/main" xmlns="" id="{AB280F28-E9E7-414E-9E03-FDC77C5164F8}"/>
              </a:ext>
            </a:extLst>
          </p:cNvPr>
          <p:cNvCxnSpPr>
            <a:cxnSpLocks/>
          </p:cNvCxnSpPr>
          <p:nvPr/>
        </p:nvCxnSpPr>
        <p:spPr>
          <a:xfrm flipH="1">
            <a:off x="6363536" y="3946531"/>
            <a:ext cx="15934" cy="1986183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00">
            <a:extLst>
              <a:ext uri="{FF2B5EF4-FFF2-40B4-BE49-F238E27FC236}">
                <a16:creationId xmlns:a16="http://schemas.microsoft.com/office/drawing/2014/main" xmlns="" id="{247FD276-1E29-4457-BD6D-DBF45728D076}"/>
              </a:ext>
            </a:extLst>
          </p:cNvPr>
          <p:cNvSpPr txBox="1"/>
          <p:nvPr/>
        </p:nvSpPr>
        <p:spPr>
          <a:xfrm>
            <a:off x="3613372" y="4739982"/>
            <a:ext cx="233253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Wnioskodawca lub podmiot leczniczy, który udostępni pacjentów do badania był w latach 2014-2019 sponsorem co najmniej jednego niekomercyjnego badania klinicznego – 10 pkt.</a:t>
            </a:r>
          </a:p>
        </p:txBody>
      </p:sp>
      <p:sp>
        <p:nvSpPr>
          <p:cNvPr id="22" name="TextBox 101">
            <a:extLst>
              <a:ext uri="{FF2B5EF4-FFF2-40B4-BE49-F238E27FC236}">
                <a16:creationId xmlns:a16="http://schemas.microsoft.com/office/drawing/2014/main" xmlns="" id="{F749EFC3-241A-44F6-BA60-194660E992EB}"/>
              </a:ext>
            </a:extLst>
          </p:cNvPr>
          <p:cNvSpPr txBox="1"/>
          <p:nvPr/>
        </p:nvSpPr>
        <p:spPr>
          <a:xfrm>
            <a:off x="6543219" y="4722414"/>
            <a:ext cx="2486918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Projekt zakłada, że wytwarzanie produktu leczniczego będącego przedmiotem 	niekomercyjnego badania klinicznego będzie odbywała się na terenie Polski - 20 pkt.</a:t>
            </a:r>
          </a:p>
        </p:txBody>
      </p:sp>
      <p:sp>
        <p:nvSpPr>
          <p:cNvPr id="28" name="TextBox 97">
            <a:extLst>
              <a:ext uri="{FF2B5EF4-FFF2-40B4-BE49-F238E27FC236}">
                <a16:creationId xmlns:a16="http://schemas.microsoft.com/office/drawing/2014/main" xmlns="" id="{E4094102-70DA-405A-82CB-5036B8D2A963}"/>
              </a:ext>
            </a:extLst>
          </p:cNvPr>
          <p:cNvSpPr txBox="1"/>
          <p:nvPr/>
        </p:nvSpPr>
        <p:spPr>
          <a:xfrm>
            <a:off x="2107459" y="2082087"/>
            <a:ext cx="1997907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Wnioskodawca lub podmiot leczniczy, który udostępni pacjentów do badania posiada w swoich strukturach wyspecjalizowana jednostkę do prowadzenia badań naukowych – 5 pkt.</a:t>
            </a:r>
          </a:p>
        </p:txBody>
      </p:sp>
      <p:sp>
        <p:nvSpPr>
          <p:cNvPr id="29" name="TextBox 98">
            <a:extLst>
              <a:ext uri="{FF2B5EF4-FFF2-40B4-BE49-F238E27FC236}">
                <a16:creationId xmlns:a16="http://schemas.microsoft.com/office/drawing/2014/main" xmlns="" id="{89BBEE86-4C7B-4DFA-9153-FAA2B1ABC205}"/>
              </a:ext>
            </a:extLst>
          </p:cNvPr>
          <p:cNvSpPr txBox="1"/>
          <p:nvPr/>
        </p:nvSpPr>
        <p:spPr>
          <a:xfrm>
            <a:off x="5079690" y="2122490"/>
            <a:ext cx="1955784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projekcie występuje partner zagraniczny posiadający doświadczenie </a:t>
            </a:r>
            <a:b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realizacji badań klinicznych – 15 pkt.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99">
            <a:extLst>
              <a:ext uri="{FF2B5EF4-FFF2-40B4-BE49-F238E27FC236}">
                <a16:creationId xmlns:a16="http://schemas.microsoft.com/office/drawing/2014/main" xmlns="" id="{36068DB1-8963-4572-89EF-FC36ECF14D8B}"/>
              </a:ext>
            </a:extLst>
          </p:cNvPr>
          <p:cNvSpPr txBox="1"/>
          <p:nvPr/>
        </p:nvSpPr>
        <p:spPr>
          <a:xfrm>
            <a:off x="8020669" y="2097700"/>
            <a:ext cx="2734644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Wnioskodawca lub podmiot leczniczy, który udostępni pacjentów do badania realizował (tj. z sukcesem przeprowadził  nabór pacjentów do badania)  w latach 2014-2019 niekomercyjne badanie kliniczne – 5 pkt za każde niekomercyjne badanie kliniczne, niemniej jednak nie więcej niż łącznie - 20 pkt.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4" name="Straight Connector 91">
            <a:extLst>
              <a:ext uri="{FF2B5EF4-FFF2-40B4-BE49-F238E27FC236}">
                <a16:creationId xmlns:a16="http://schemas.microsoft.com/office/drawing/2014/main" xmlns="" id="{F32B60DA-6B02-4D79-A990-02C224E8F051}"/>
              </a:ext>
            </a:extLst>
          </p:cNvPr>
          <p:cNvCxnSpPr>
            <a:cxnSpLocks/>
          </p:cNvCxnSpPr>
          <p:nvPr/>
        </p:nvCxnSpPr>
        <p:spPr>
          <a:xfrm flipH="1">
            <a:off x="6363536" y="5932714"/>
            <a:ext cx="2345088" cy="0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94">
            <a:extLst>
              <a:ext uri="{FF2B5EF4-FFF2-40B4-BE49-F238E27FC236}">
                <a16:creationId xmlns:a16="http://schemas.microsoft.com/office/drawing/2014/main" xmlns="" id="{0F5B40B1-EA77-42A1-8569-66889C636D69}"/>
              </a:ext>
            </a:extLst>
          </p:cNvPr>
          <p:cNvCxnSpPr>
            <a:cxnSpLocks/>
          </p:cNvCxnSpPr>
          <p:nvPr/>
        </p:nvCxnSpPr>
        <p:spPr>
          <a:xfrm flipH="1">
            <a:off x="3448416" y="5940311"/>
            <a:ext cx="249748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8">
            <a:extLst>
              <a:ext uri="{FF2B5EF4-FFF2-40B4-BE49-F238E27FC236}">
                <a16:creationId xmlns:a16="http://schemas.microsoft.com/office/drawing/2014/main" xmlns="" id="{4EC2B36D-9D66-4999-B25D-5CE927089010}"/>
              </a:ext>
            </a:extLst>
          </p:cNvPr>
          <p:cNvCxnSpPr>
            <a:cxnSpLocks/>
          </p:cNvCxnSpPr>
          <p:nvPr/>
        </p:nvCxnSpPr>
        <p:spPr>
          <a:xfrm flipH="1">
            <a:off x="1983103" y="2033298"/>
            <a:ext cx="2229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81">
            <a:extLst>
              <a:ext uri="{FF2B5EF4-FFF2-40B4-BE49-F238E27FC236}">
                <a16:creationId xmlns:a16="http://schemas.microsoft.com/office/drawing/2014/main" xmlns="" id="{3A35D647-22E8-4CA0-90D1-2ED6448CDEFB}"/>
              </a:ext>
            </a:extLst>
          </p:cNvPr>
          <p:cNvCxnSpPr>
            <a:cxnSpLocks/>
          </p:cNvCxnSpPr>
          <p:nvPr/>
        </p:nvCxnSpPr>
        <p:spPr>
          <a:xfrm flipH="1">
            <a:off x="4883716" y="2019799"/>
            <a:ext cx="2035577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85">
            <a:extLst>
              <a:ext uri="{FF2B5EF4-FFF2-40B4-BE49-F238E27FC236}">
                <a16:creationId xmlns:a16="http://schemas.microsoft.com/office/drawing/2014/main" xmlns="" id="{AD2905ED-D82E-4404-8804-3CF12F0DF347}"/>
              </a:ext>
            </a:extLst>
          </p:cNvPr>
          <p:cNvCxnSpPr>
            <a:cxnSpLocks/>
          </p:cNvCxnSpPr>
          <p:nvPr/>
        </p:nvCxnSpPr>
        <p:spPr>
          <a:xfrm flipH="1">
            <a:off x="7840986" y="2019799"/>
            <a:ext cx="2103737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84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23610"/>
            <a:ext cx="10515600" cy="1325563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Lato"/>
              </a:rPr>
              <a:t>Informacje dotyczące procedury oceny wniosków:</a:t>
            </a:r>
          </a:p>
        </p:txBody>
      </p:sp>
      <p:cxnSp>
        <p:nvCxnSpPr>
          <p:cNvPr id="6" name="Straight Connector 30">
            <a:extLst>
              <a:ext uri="{FF2B5EF4-FFF2-40B4-BE49-F238E27FC236}">
                <a16:creationId xmlns:a16="http://schemas.microsoft.com/office/drawing/2014/main" xmlns="" id="{E3B8DE87-963C-4A0B-9D98-2DCD5C88E6B7}"/>
              </a:ext>
            </a:extLst>
          </p:cNvPr>
          <p:cNvCxnSpPr>
            <a:cxnSpLocks/>
            <a:stCxn id="9" idx="0"/>
          </p:cNvCxnSpPr>
          <p:nvPr/>
        </p:nvCxnSpPr>
        <p:spPr>
          <a:xfrm>
            <a:off x="6377963" y="1386816"/>
            <a:ext cx="31582" cy="475288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1">
            <a:extLst>
              <a:ext uri="{FF2B5EF4-FFF2-40B4-BE49-F238E27FC236}">
                <a16:creationId xmlns:a16="http://schemas.microsoft.com/office/drawing/2014/main" xmlns="" id="{00A4520E-A82C-41ED-A339-3B564EF294E1}"/>
              </a:ext>
            </a:extLst>
          </p:cNvPr>
          <p:cNvGrpSpPr/>
          <p:nvPr/>
        </p:nvGrpSpPr>
        <p:grpSpPr>
          <a:xfrm>
            <a:off x="2764971" y="1386816"/>
            <a:ext cx="3897748" cy="1691564"/>
            <a:chOff x="528506" y="1593908"/>
            <a:chExt cx="3517164" cy="1409351"/>
          </a:xfrm>
        </p:grpSpPr>
        <p:sp>
          <p:nvSpPr>
            <p:cNvPr id="8" name="Rectangle 39">
              <a:extLst>
                <a:ext uri="{FF2B5EF4-FFF2-40B4-BE49-F238E27FC236}">
                  <a16:creationId xmlns:a16="http://schemas.microsoft.com/office/drawing/2014/main" xmlns="" id="{D90A9929-9C63-48DA-BCA5-C8B83BA93B89}"/>
                </a:ext>
              </a:extLst>
            </p:cNvPr>
            <p:cNvSpPr/>
            <p:nvPr/>
          </p:nvSpPr>
          <p:spPr>
            <a:xfrm>
              <a:off x="528506" y="1686187"/>
              <a:ext cx="3145872" cy="335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pl-PL" b="1" dirty="0"/>
                <a:t>Ocena formalna</a:t>
              </a:r>
              <a:endParaRPr lang="en-US" b="1" dirty="0"/>
            </a:p>
          </p:txBody>
        </p:sp>
        <p:sp>
          <p:nvSpPr>
            <p:cNvPr id="9" name="Oval 40">
              <a:extLst>
                <a:ext uri="{FF2B5EF4-FFF2-40B4-BE49-F238E27FC236}">
                  <a16:creationId xmlns:a16="http://schemas.microsoft.com/office/drawing/2014/main" xmlns="" id="{6507C704-1444-493D-B3C5-239EAD8911A1}"/>
                </a:ext>
              </a:extLst>
            </p:cNvPr>
            <p:cNvSpPr/>
            <p:nvPr/>
          </p:nvSpPr>
          <p:spPr>
            <a:xfrm>
              <a:off x="3531765" y="1593908"/>
              <a:ext cx="513905" cy="47151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800" b="1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  <a:endParaRPr lang="en-US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" name="Right Triangle 41">
              <a:extLst>
                <a:ext uri="{FF2B5EF4-FFF2-40B4-BE49-F238E27FC236}">
                  <a16:creationId xmlns:a16="http://schemas.microsoft.com/office/drawing/2014/main" xmlns="" id="{C2819242-06B4-4F4D-B59F-501EED455207}"/>
                </a:ext>
              </a:extLst>
            </p:cNvPr>
            <p:cNvSpPr/>
            <p:nvPr/>
          </p:nvSpPr>
          <p:spPr>
            <a:xfrm rot="5400000" flipV="1">
              <a:off x="532376" y="2017878"/>
              <a:ext cx="391188" cy="398925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42">
              <a:extLst>
                <a:ext uri="{FF2B5EF4-FFF2-40B4-BE49-F238E27FC236}">
                  <a16:creationId xmlns:a16="http://schemas.microsoft.com/office/drawing/2014/main" xmlns="" id="{549F9AD4-5A4E-48E6-96EA-F94F04A5F25B}"/>
                </a:ext>
              </a:extLst>
            </p:cNvPr>
            <p:cNvSpPr/>
            <p:nvPr/>
          </p:nvSpPr>
          <p:spPr>
            <a:xfrm>
              <a:off x="771787" y="2021747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Oceny formalnej wniosków dokonują pracownicy ABM. Informacja o projektach, które przeszły ocenę formalna i zostały skierowanych do oceny merytorycznej publikowana jest na stronie Agencji. </a:t>
              </a:r>
            </a:p>
          </p:txBody>
        </p:sp>
      </p:grpSp>
      <p:grpSp>
        <p:nvGrpSpPr>
          <p:cNvPr id="12" name="Group 43">
            <a:extLst>
              <a:ext uri="{FF2B5EF4-FFF2-40B4-BE49-F238E27FC236}">
                <a16:creationId xmlns:a16="http://schemas.microsoft.com/office/drawing/2014/main" xmlns="" id="{54705300-BF34-49BB-A6A0-F0232062E06D}"/>
              </a:ext>
            </a:extLst>
          </p:cNvPr>
          <p:cNvGrpSpPr/>
          <p:nvPr/>
        </p:nvGrpSpPr>
        <p:grpSpPr>
          <a:xfrm>
            <a:off x="2764971" y="3133664"/>
            <a:ext cx="3915008" cy="1585884"/>
            <a:chOff x="2833556" y="3094947"/>
            <a:chExt cx="3571850" cy="1370268"/>
          </a:xfrm>
        </p:grpSpPr>
        <p:sp>
          <p:nvSpPr>
            <p:cNvPr id="13" name="Rectangle 44">
              <a:extLst>
                <a:ext uri="{FF2B5EF4-FFF2-40B4-BE49-F238E27FC236}">
                  <a16:creationId xmlns:a16="http://schemas.microsoft.com/office/drawing/2014/main" xmlns="" id="{6AE61888-F762-4D7E-9389-508D6B2B4529}"/>
                </a:ext>
              </a:extLst>
            </p:cNvPr>
            <p:cNvSpPr/>
            <p:nvPr/>
          </p:nvSpPr>
          <p:spPr>
            <a:xfrm>
              <a:off x="2833556" y="3148143"/>
              <a:ext cx="3145872" cy="3355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pl-PL" b="1" dirty="0"/>
                <a:t>Maksymalna punktacja</a:t>
              </a:r>
              <a:endParaRPr lang="en-US" b="1" dirty="0"/>
            </a:p>
          </p:txBody>
        </p:sp>
        <p:sp>
          <p:nvSpPr>
            <p:cNvPr id="14" name="Oval 45">
              <a:extLst>
                <a:ext uri="{FF2B5EF4-FFF2-40B4-BE49-F238E27FC236}">
                  <a16:creationId xmlns:a16="http://schemas.microsoft.com/office/drawing/2014/main" xmlns="" id="{2BDF6581-3D38-4F3B-9242-E4173BF2E8D5}"/>
                </a:ext>
              </a:extLst>
            </p:cNvPr>
            <p:cNvSpPr/>
            <p:nvPr/>
          </p:nvSpPr>
          <p:spPr>
            <a:xfrm>
              <a:off x="5891260" y="3094947"/>
              <a:ext cx="514146" cy="49214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accent3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15" name="Right Triangle 46">
              <a:extLst>
                <a:ext uri="{FF2B5EF4-FFF2-40B4-BE49-F238E27FC236}">
                  <a16:creationId xmlns:a16="http://schemas.microsoft.com/office/drawing/2014/main" xmlns="" id="{888912E2-702B-4465-8FCE-FE4A9B3C6C3D}"/>
                </a:ext>
              </a:extLst>
            </p:cNvPr>
            <p:cNvSpPr/>
            <p:nvPr/>
          </p:nvSpPr>
          <p:spPr>
            <a:xfrm rot="5400000" flipV="1">
              <a:off x="2837426" y="3479834"/>
              <a:ext cx="391188" cy="398925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47">
              <a:extLst>
                <a:ext uri="{FF2B5EF4-FFF2-40B4-BE49-F238E27FC236}">
                  <a16:creationId xmlns:a16="http://schemas.microsoft.com/office/drawing/2014/main" xmlns="" id="{C05616E5-F35B-4569-A92C-DE938B68E2B0}"/>
                </a:ext>
              </a:extLst>
            </p:cNvPr>
            <p:cNvSpPr/>
            <p:nvPr/>
          </p:nvSpPr>
          <p:spPr>
            <a:xfrm>
              <a:off x="3076837" y="3483703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Projekt może uzyskać maksymalnie 200 punktów, z czego: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130 punktów za kryteria ustawowe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Kryteria szczegółowe oceniane są na zasadzie spełnia – nie spełnia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70 punktów za kryteria premiujące</a:t>
              </a:r>
            </a:p>
          </p:txBody>
        </p:sp>
      </p:grpSp>
      <p:grpSp>
        <p:nvGrpSpPr>
          <p:cNvPr id="17" name="Group 48">
            <a:extLst>
              <a:ext uri="{FF2B5EF4-FFF2-40B4-BE49-F238E27FC236}">
                <a16:creationId xmlns:a16="http://schemas.microsoft.com/office/drawing/2014/main" xmlns="" id="{35E5A671-4C3F-40D1-9193-BDDCF9B7AF9B}"/>
              </a:ext>
            </a:extLst>
          </p:cNvPr>
          <p:cNvGrpSpPr/>
          <p:nvPr/>
        </p:nvGrpSpPr>
        <p:grpSpPr>
          <a:xfrm>
            <a:off x="2764971" y="4783397"/>
            <a:ext cx="3904634" cy="1709478"/>
            <a:chOff x="528506" y="1640132"/>
            <a:chExt cx="3523378" cy="1489703"/>
          </a:xfrm>
        </p:grpSpPr>
        <p:sp>
          <p:nvSpPr>
            <p:cNvPr id="18" name="Rectangle 49">
              <a:extLst>
                <a:ext uri="{FF2B5EF4-FFF2-40B4-BE49-F238E27FC236}">
                  <a16:creationId xmlns:a16="http://schemas.microsoft.com/office/drawing/2014/main" xmlns="" id="{2B581C73-BBE2-4184-964A-F7387452AE7B}"/>
                </a:ext>
              </a:extLst>
            </p:cNvPr>
            <p:cNvSpPr/>
            <p:nvPr/>
          </p:nvSpPr>
          <p:spPr>
            <a:xfrm>
              <a:off x="528506" y="1686187"/>
              <a:ext cx="3145872" cy="3355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pl-PL" b="1" dirty="0"/>
                <a:t>Pozytywna ocena</a:t>
              </a:r>
              <a:endParaRPr lang="en-US" b="1" dirty="0"/>
            </a:p>
          </p:txBody>
        </p:sp>
        <p:sp>
          <p:nvSpPr>
            <p:cNvPr id="19" name="Oval 50">
              <a:extLst>
                <a:ext uri="{FF2B5EF4-FFF2-40B4-BE49-F238E27FC236}">
                  <a16:creationId xmlns:a16="http://schemas.microsoft.com/office/drawing/2014/main" xmlns="" id="{5F1D8D86-08C8-414B-83E9-AE093CC0C3D4}"/>
                </a:ext>
              </a:extLst>
            </p:cNvPr>
            <p:cNvSpPr/>
            <p:nvPr/>
          </p:nvSpPr>
          <p:spPr>
            <a:xfrm>
              <a:off x="3531766" y="1640132"/>
              <a:ext cx="520118" cy="49636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55D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800" b="1" dirty="0">
                  <a:solidFill>
                    <a:srgbClr val="355D84"/>
                  </a:solidFill>
                </a:rPr>
                <a:t>5</a:t>
              </a:r>
              <a:endParaRPr lang="en-US" sz="2800" b="1" dirty="0">
                <a:solidFill>
                  <a:srgbClr val="355D84"/>
                </a:solidFill>
              </a:endParaRPr>
            </a:p>
          </p:txBody>
        </p:sp>
        <p:sp>
          <p:nvSpPr>
            <p:cNvPr id="20" name="Right Triangle 51">
              <a:extLst>
                <a:ext uri="{FF2B5EF4-FFF2-40B4-BE49-F238E27FC236}">
                  <a16:creationId xmlns:a16="http://schemas.microsoft.com/office/drawing/2014/main" xmlns="" id="{99B4AB94-35F6-4012-BCF1-81244E7FFCC6}"/>
                </a:ext>
              </a:extLst>
            </p:cNvPr>
            <p:cNvSpPr/>
            <p:nvPr/>
          </p:nvSpPr>
          <p:spPr>
            <a:xfrm rot="5400000" flipV="1">
              <a:off x="532376" y="2017878"/>
              <a:ext cx="391188" cy="398925"/>
            </a:xfrm>
            <a:prstGeom prst="rt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52">
              <a:extLst>
                <a:ext uri="{FF2B5EF4-FFF2-40B4-BE49-F238E27FC236}">
                  <a16:creationId xmlns:a16="http://schemas.microsoft.com/office/drawing/2014/main" xmlns="" id="{C312AEC6-921B-4B03-BEB3-140B68B3781E}"/>
                </a:ext>
              </a:extLst>
            </p:cNvPr>
            <p:cNvSpPr/>
            <p:nvPr/>
          </p:nvSpPr>
          <p:spPr>
            <a:xfrm>
              <a:off x="771787" y="2021747"/>
              <a:ext cx="2432808" cy="1108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Projekt jest oceniony pozytywnie, jeśli:</a:t>
              </a:r>
            </a:p>
            <a:p>
              <a:pPr algn="just"/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- od 2 recenzentów uzyskał minimum 50% ogółem za spełnienie kryteriów ustawowych i 50% punktów za każde kryterium ustawowe </a:t>
              </a:r>
            </a:p>
            <a:p>
              <a:pPr algn="just"/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- 2 recenzenci ocenili, że spełnia kryteria szczegółowe.</a:t>
              </a:r>
            </a:p>
          </p:txBody>
        </p:sp>
      </p:grpSp>
      <p:grpSp>
        <p:nvGrpSpPr>
          <p:cNvPr id="22" name="Group 53">
            <a:extLst>
              <a:ext uri="{FF2B5EF4-FFF2-40B4-BE49-F238E27FC236}">
                <a16:creationId xmlns:a16="http://schemas.microsoft.com/office/drawing/2014/main" xmlns="" id="{3E350DAF-D29D-4B91-91ED-84B191F38D3D}"/>
              </a:ext>
            </a:extLst>
          </p:cNvPr>
          <p:cNvGrpSpPr/>
          <p:nvPr/>
        </p:nvGrpSpPr>
        <p:grpSpPr>
          <a:xfrm>
            <a:off x="6116438" y="3995057"/>
            <a:ext cx="4062589" cy="2497818"/>
            <a:chOff x="5947005" y="3663993"/>
            <a:chExt cx="3505465" cy="1965304"/>
          </a:xfrm>
        </p:grpSpPr>
        <p:sp>
          <p:nvSpPr>
            <p:cNvPr id="23" name="Right Triangle 54">
              <a:extLst>
                <a:ext uri="{FF2B5EF4-FFF2-40B4-BE49-F238E27FC236}">
                  <a16:creationId xmlns:a16="http://schemas.microsoft.com/office/drawing/2014/main" xmlns="" id="{9CF5D089-9451-449D-B79A-C52C39A78657}"/>
                </a:ext>
              </a:extLst>
            </p:cNvPr>
            <p:cNvSpPr/>
            <p:nvPr/>
          </p:nvSpPr>
          <p:spPr>
            <a:xfrm rot="5400000">
              <a:off x="9055708" y="4064310"/>
              <a:ext cx="391188" cy="402336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xmlns="" id="{12A5F08C-D147-4A8C-984F-C17442AAE5F2}"/>
                </a:ext>
              </a:extLst>
            </p:cNvPr>
            <p:cNvSpPr/>
            <p:nvPr/>
          </p:nvSpPr>
          <p:spPr>
            <a:xfrm>
              <a:off x="6306598" y="3734324"/>
              <a:ext cx="3145872" cy="3355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pl-PL" b="1" dirty="0"/>
                <a:t>Analizy</a:t>
              </a:r>
              <a:endParaRPr lang="en-US" b="1" dirty="0"/>
            </a:p>
          </p:txBody>
        </p:sp>
        <p:sp>
          <p:nvSpPr>
            <p:cNvPr id="25" name="Oval 56">
              <a:extLst>
                <a:ext uri="{FF2B5EF4-FFF2-40B4-BE49-F238E27FC236}">
                  <a16:creationId xmlns:a16="http://schemas.microsoft.com/office/drawing/2014/main" xmlns="" id="{F959866B-D54F-416A-B8B8-242E8ECFF7EC}"/>
                </a:ext>
              </a:extLst>
            </p:cNvPr>
            <p:cNvSpPr/>
            <p:nvPr/>
          </p:nvSpPr>
          <p:spPr>
            <a:xfrm>
              <a:off x="5947005" y="3663993"/>
              <a:ext cx="497354" cy="44943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800" b="1" dirty="0">
                  <a:solidFill>
                    <a:schemeClr val="accent5">
                      <a:lumMod val="75000"/>
                    </a:schemeClr>
                  </a:solidFill>
                </a:rPr>
                <a:t>4</a:t>
              </a:r>
              <a:endParaRPr lang="en-US" sz="28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6" name="Rectangle 57">
              <a:extLst>
                <a:ext uri="{FF2B5EF4-FFF2-40B4-BE49-F238E27FC236}">
                  <a16:creationId xmlns:a16="http://schemas.microsoft.com/office/drawing/2014/main" xmlns="" id="{992DDB11-80EF-4A29-AF50-89C296CCF1CE}"/>
                </a:ext>
              </a:extLst>
            </p:cNvPr>
            <p:cNvSpPr/>
            <p:nvPr/>
          </p:nvSpPr>
          <p:spPr>
            <a:xfrm>
              <a:off x="6680608" y="4069883"/>
              <a:ext cx="2432808" cy="15594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endParaRPr lang="pl-PL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a) Analiza prawna, w szczególności w zakresie wystąpienia w projekcie pomocy publicznej</a:t>
              </a:r>
            </a:p>
            <a:p>
              <a:pPr algn="just"/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b) </a:t>
              </a:r>
              <a:r>
                <a:rPr lang="pl-PL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Analizy naukowa; </a:t>
              </a:r>
              <a:endParaRPr lang="pl-PL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c) analiza finansowa, </a:t>
              </a:r>
            </a:p>
          </p:txBody>
        </p:sp>
      </p:grpSp>
      <p:grpSp>
        <p:nvGrpSpPr>
          <p:cNvPr id="27" name="Group 58">
            <a:extLst>
              <a:ext uri="{FF2B5EF4-FFF2-40B4-BE49-F238E27FC236}">
                <a16:creationId xmlns:a16="http://schemas.microsoft.com/office/drawing/2014/main" xmlns="" id="{30DBEA04-B02D-4C8E-BCB9-69A177CEBD93}"/>
              </a:ext>
            </a:extLst>
          </p:cNvPr>
          <p:cNvGrpSpPr/>
          <p:nvPr/>
        </p:nvGrpSpPr>
        <p:grpSpPr>
          <a:xfrm>
            <a:off x="6093206" y="2215657"/>
            <a:ext cx="4019623" cy="1732802"/>
            <a:chOff x="5924813" y="3642046"/>
            <a:chExt cx="3527657" cy="1409350"/>
          </a:xfrm>
        </p:grpSpPr>
        <p:sp>
          <p:nvSpPr>
            <p:cNvPr id="28" name="Right Triangle 59">
              <a:extLst>
                <a:ext uri="{FF2B5EF4-FFF2-40B4-BE49-F238E27FC236}">
                  <a16:creationId xmlns:a16="http://schemas.microsoft.com/office/drawing/2014/main" xmlns="" id="{70CA8FD1-7B61-4DDA-BDCF-57D68CDA48AE}"/>
                </a:ext>
              </a:extLst>
            </p:cNvPr>
            <p:cNvSpPr/>
            <p:nvPr/>
          </p:nvSpPr>
          <p:spPr>
            <a:xfrm rot="5400000">
              <a:off x="9055708" y="4064310"/>
              <a:ext cx="391188" cy="402336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60">
              <a:extLst>
                <a:ext uri="{FF2B5EF4-FFF2-40B4-BE49-F238E27FC236}">
                  <a16:creationId xmlns:a16="http://schemas.microsoft.com/office/drawing/2014/main" xmlns="" id="{F60B703F-7F21-4A9D-990C-25B15651C027}"/>
                </a:ext>
              </a:extLst>
            </p:cNvPr>
            <p:cNvSpPr/>
            <p:nvPr/>
          </p:nvSpPr>
          <p:spPr>
            <a:xfrm>
              <a:off x="6306598" y="3734324"/>
              <a:ext cx="3145872" cy="335560"/>
            </a:xfrm>
            <a:prstGeom prst="rect">
              <a:avLst/>
            </a:prstGeom>
            <a:solidFill>
              <a:srgbClr val="00AF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pl-PL" b="1" dirty="0"/>
                <a:t>Ocena merytoryczna</a:t>
              </a:r>
              <a:endParaRPr lang="en-US" b="1" dirty="0"/>
            </a:p>
          </p:txBody>
        </p:sp>
        <p:sp>
          <p:nvSpPr>
            <p:cNvPr id="30" name="Oval 61">
              <a:extLst>
                <a:ext uri="{FF2B5EF4-FFF2-40B4-BE49-F238E27FC236}">
                  <a16:creationId xmlns:a16="http://schemas.microsoft.com/office/drawing/2014/main" xmlns="" id="{E25F8FE4-41BA-4E7C-9783-CB0CBB779AB4}"/>
                </a:ext>
              </a:extLst>
            </p:cNvPr>
            <p:cNvSpPr/>
            <p:nvPr/>
          </p:nvSpPr>
          <p:spPr>
            <a:xfrm>
              <a:off x="5924813" y="3642046"/>
              <a:ext cx="501861" cy="46593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AF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800" b="1" dirty="0">
                  <a:solidFill>
                    <a:srgbClr val="00AFF4"/>
                  </a:solidFill>
                </a:rPr>
                <a:t>2</a:t>
              </a:r>
              <a:endParaRPr lang="en-US" sz="2800" b="1" dirty="0">
                <a:solidFill>
                  <a:srgbClr val="00AFF4"/>
                </a:solidFill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xmlns="" id="{1B888B39-F9EF-45E0-87E4-947D3EB90FAF}"/>
                </a:ext>
              </a:extLst>
            </p:cNvPr>
            <p:cNvSpPr/>
            <p:nvPr/>
          </p:nvSpPr>
          <p:spPr>
            <a:xfrm>
              <a:off x="6680608" y="4069884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Ocena merytoryczna odbywa poprzez ocenę wniosku pod kątem spełniania: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kryteriów ustawowych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kryteriów szczegółowych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pl-PL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kryteriów premiujących 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7009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54330F3-9516-4144-802D-57541497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FAD36E15-AE67-43FB-9807-1A190E4A49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338" y="129565"/>
            <a:ext cx="11731324" cy="659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854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309" y="1004777"/>
            <a:ext cx="11630526" cy="22173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5400" dirty="0"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5400" dirty="0"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Dziękuję za uwagę</a:t>
            </a:r>
          </a:p>
          <a:p>
            <a:pPr marL="0" indent="0" algn="ctr">
              <a:buNone/>
            </a:pPr>
            <a:endParaRPr lang="pl-PL" sz="5400" dirty="0"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5400" dirty="0"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BF1A6350-17A6-4B93-B9CE-45153C3A8735}"/>
              </a:ext>
            </a:extLst>
          </p:cNvPr>
          <p:cNvSpPr/>
          <p:nvPr/>
        </p:nvSpPr>
        <p:spPr>
          <a:xfrm>
            <a:off x="3048000" y="4943361"/>
            <a:ext cx="6096000" cy="10967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pl-PL" b="1" dirty="0">
                <a:latin typeface="Lato" panose="020F0502020204030203" pitchFamily="34" charset="-18"/>
                <a:ea typeface="Roboto" panose="02000000000000000000" pitchFamily="2" charset="0"/>
              </a:rPr>
              <a:t>Agencja Badań Medycznych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pl-PL" b="1" dirty="0">
                <a:latin typeface="Lato" panose="020F0502020204030203" pitchFamily="34" charset="-18"/>
                <a:ea typeface="Roboto" panose="02000000000000000000" pitchFamily="2" charset="0"/>
              </a:rPr>
              <a:t>ul. Moniuszki 1A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pl-PL" b="1" dirty="0">
                <a:latin typeface="Lato" panose="020F0502020204030203" pitchFamily="34" charset="-18"/>
                <a:ea typeface="Roboto" panose="02000000000000000000" pitchFamily="2" charset="0"/>
              </a:rPr>
              <a:t>00-014 Warszawa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xmlns="" id="{7A350DDB-5C0B-4E6E-B7FE-76136C5930EB}"/>
              </a:ext>
            </a:extLst>
          </p:cNvPr>
          <p:cNvCxnSpPr/>
          <p:nvPr/>
        </p:nvCxnSpPr>
        <p:spPr>
          <a:xfrm>
            <a:off x="1594884" y="3721395"/>
            <a:ext cx="9771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0355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60">
            <a:extLst>
              <a:ext uri="{FF2B5EF4-FFF2-40B4-BE49-F238E27FC236}">
                <a16:creationId xmlns:a16="http://schemas.microsoft.com/office/drawing/2014/main" xmlns="" id="{7F7C0480-5D69-4E25-AD39-29568DDBBEC9}"/>
              </a:ext>
            </a:extLst>
          </p:cNvPr>
          <p:cNvSpPr/>
          <p:nvPr/>
        </p:nvSpPr>
        <p:spPr>
          <a:xfrm>
            <a:off x="511628" y="2121373"/>
            <a:ext cx="11168742" cy="2318657"/>
          </a:xfrm>
          <a:prstGeom prst="rect">
            <a:avLst/>
          </a:prstGeom>
          <a:solidFill>
            <a:schemeClr val="bg1"/>
          </a:solidFill>
          <a:ln w="28575">
            <a:solidFill>
              <a:srgbClr val="80C5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900"/>
              </a:spcAft>
              <a:defRPr/>
            </a:pPr>
            <a:r>
              <a:rPr lang="pl-PL" sz="1050" noProof="1">
                <a:solidFill>
                  <a:srgbClr val="E7E6E6">
                    <a:lumMod val="25000"/>
                  </a:srgbClr>
                </a:solidFill>
              </a:rPr>
              <a:t>.</a:t>
            </a:r>
            <a:endParaRPr lang="en-US" sz="1050" noProof="1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8" y="2279470"/>
            <a:ext cx="10515600" cy="228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Przedmiotem projektów składanych w ramach niniejszego konkursu powinno być prowadzenie zaawansowanych prac rozwojowych w postaci badań klinicznych niekomercyjnych skierowanych na poszukanie nowych zastosowań terapeutycznych leków dopuszczonych do obrotu (zarejestrowanych poza Polską lub tylko w Polsce) i stosowanych w innych wskazaniach, niż przewidziane zgodnie z charakterystyką produktu leczniczego.</a:t>
            </a:r>
            <a:endParaRPr lang="pl-PL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9050351A-06FE-4417-8B09-6DA242BCE086}"/>
              </a:ext>
            </a:extLst>
          </p:cNvPr>
          <p:cNvSpPr/>
          <p:nvPr/>
        </p:nvSpPr>
        <p:spPr>
          <a:xfrm>
            <a:off x="511628" y="676927"/>
            <a:ext cx="11168742" cy="1015663"/>
          </a:xfrm>
          <a:prstGeom prst="rect">
            <a:avLst/>
          </a:prstGeom>
          <a:solidFill>
            <a:srgbClr val="80C5EC"/>
          </a:solidFill>
          <a:ln w="28575">
            <a:solidFill>
              <a:srgbClr val="80C5E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pl-PL" sz="2000" b="1" dirty="0">
                <a:solidFill>
                  <a:schemeClr val="bg1"/>
                </a:solidFill>
                <a:latin typeface="Lato" panose="020F0502020204030203" pitchFamily="34" charset="-18"/>
              </a:rPr>
              <a:t>Cel konkursu: wybór projektów przewidujących dofinansowanie niekomercyjnych badań klinicznych w obszarze </a:t>
            </a:r>
            <a:r>
              <a:rPr lang="pl-PL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-18"/>
              </a:rPr>
              <a:t>pediatrii, neonatologii, neurologii, hematologii, radioterapii, onkologii, kardiologii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4F3FEB1A-AA7B-4C7F-BC68-58EE342FB4AC}"/>
              </a:ext>
            </a:extLst>
          </p:cNvPr>
          <p:cNvSpPr/>
          <p:nvPr/>
        </p:nvSpPr>
        <p:spPr>
          <a:xfrm>
            <a:off x="511627" y="4868813"/>
            <a:ext cx="11168743" cy="707886"/>
          </a:xfrm>
          <a:prstGeom prst="rect">
            <a:avLst/>
          </a:prstGeom>
          <a:solidFill>
            <a:srgbClr val="80C5EC"/>
          </a:solidFill>
          <a:ln w="28575">
            <a:solidFill>
              <a:srgbClr val="80C5E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pl-PL" sz="2000" b="1" dirty="0">
                <a:solidFill>
                  <a:schemeClr val="bg1"/>
                </a:solidFill>
                <a:latin typeface="Lato" panose="020F0502020204030203" pitchFamily="34" charset="-18"/>
              </a:rPr>
              <a:t>Planowana alokacja: 100 000 000,00 PLN, która może być zwiększona </a:t>
            </a:r>
            <a:br>
              <a:rPr lang="pl-PL" sz="2000" b="1" dirty="0">
                <a:solidFill>
                  <a:schemeClr val="bg1"/>
                </a:solidFill>
                <a:latin typeface="Lato" panose="020F0502020204030203" pitchFamily="34" charset="-18"/>
              </a:rPr>
            </a:br>
            <a:r>
              <a:rPr lang="pl-PL" sz="2000" b="1" dirty="0">
                <a:solidFill>
                  <a:schemeClr val="bg1"/>
                </a:solidFill>
                <a:latin typeface="Lato" panose="020F0502020204030203" pitchFamily="34" charset="-18"/>
              </a:rPr>
              <a:t>w uzasadnionych przypadkach przez Prezesa ABM. </a:t>
            </a:r>
          </a:p>
        </p:txBody>
      </p:sp>
    </p:spTree>
    <p:extLst>
      <p:ext uri="{BB962C8B-B14F-4D97-AF65-F5344CB8AC3E}">
        <p14:creationId xmlns:p14="http://schemas.microsoft.com/office/powerpoint/2010/main" val="31980640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ytuł 1">
            <a:extLst>
              <a:ext uri="{FF2B5EF4-FFF2-40B4-BE49-F238E27FC236}">
                <a16:creationId xmlns:a16="http://schemas.microsoft.com/office/drawing/2014/main" xmlns="" id="{1C5AD62F-34BA-6748-ABF3-E077AD186242}"/>
              </a:ext>
            </a:extLst>
          </p:cNvPr>
          <p:cNvSpPr txBox="1">
            <a:spLocks/>
          </p:cNvSpPr>
          <p:nvPr/>
        </p:nvSpPr>
        <p:spPr>
          <a:xfrm>
            <a:off x="1684388" y="122665"/>
            <a:ext cx="8357937" cy="2548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pl-PL" sz="3200" b="1" dirty="0"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Nabór wniosków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l-PL" sz="3200" b="1" dirty="0"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l-PL" sz="3200" b="1" dirty="0"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Isosceles Triangle 2">
            <a:extLst>
              <a:ext uri="{FF2B5EF4-FFF2-40B4-BE49-F238E27FC236}">
                <a16:creationId xmlns:a16="http://schemas.microsoft.com/office/drawing/2014/main" xmlns="" id="{1B2F1880-0B27-4A27-9B62-EB0B989B38B8}"/>
              </a:ext>
            </a:extLst>
          </p:cNvPr>
          <p:cNvSpPr/>
          <p:nvPr/>
        </p:nvSpPr>
        <p:spPr>
          <a:xfrm rot="5400000">
            <a:off x="9824138" y="2701166"/>
            <a:ext cx="3494079" cy="1215708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F683DCBB-E5DB-4074-87AC-70129AC14558}"/>
              </a:ext>
            </a:extLst>
          </p:cNvPr>
          <p:cNvSpPr/>
          <p:nvPr/>
        </p:nvSpPr>
        <p:spPr>
          <a:xfrm>
            <a:off x="8359619" y="1561981"/>
            <a:ext cx="2310054" cy="34940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35">
            <a:extLst>
              <a:ext uri="{FF2B5EF4-FFF2-40B4-BE49-F238E27FC236}">
                <a16:creationId xmlns:a16="http://schemas.microsoft.com/office/drawing/2014/main" xmlns="" id="{E7D497A9-196A-442F-BE3F-BA7854690437}"/>
              </a:ext>
            </a:extLst>
          </p:cNvPr>
          <p:cNvSpPr/>
          <p:nvPr/>
        </p:nvSpPr>
        <p:spPr>
          <a:xfrm>
            <a:off x="5825894" y="1561981"/>
            <a:ext cx="2293714" cy="3566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xmlns="" id="{A60D02C7-F179-4377-91A9-36326028027E}"/>
              </a:ext>
            </a:extLst>
          </p:cNvPr>
          <p:cNvSpPr/>
          <p:nvPr/>
        </p:nvSpPr>
        <p:spPr>
          <a:xfrm>
            <a:off x="3313234" y="1561981"/>
            <a:ext cx="2278332" cy="35578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37">
            <a:extLst>
              <a:ext uri="{FF2B5EF4-FFF2-40B4-BE49-F238E27FC236}">
                <a16:creationId xmlns:a16="http://schemas.microsoft.com/office/drawing/2014/main" xmlns="" id="{24A6B00A-CE49-4077-9CDF-A7B5D744D9A7}"/>
              </a:ext>
            </a:extLst>
          </p:cNvPr>
          <p:cNvSpPr/>
          <p:nvPr/>
        </p:nvSpPr>
        <p:spPr>
          <a:xfrm>
            <a:off x="847314" y="1561981"/>
            <a:ext cx="2278333" cy="3532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Parallelogram 5">
            <a:extLst>
              <a:ext uri="{FF2B5EF4-FFF2-40B4-BE49-F238E27FC236}">
                <a16:creationId xmlns:a16="http://schemas.microsoft.com/office/drawing/2014/main" xmlns="" id="{E3695E95-1386-423D-ACEF-306529951384}"/>
              </a:ext>
            </a:extLst>
          </p:cNvPr>
          <p:cNvSpPr/>
          <p:nvPr/>
        </p:nvSpPr>
        <p:spPr>
          <a:xfrm rot="5400000" flipV="1">
            <a:off x="6454870" y="3226721"/>
            <a:ext cx="3569489" cy="240009"/>
          </a:xfrm>
          <a:prstGeom prst="parallelogram">
            <a:avLst>
              <a:gd name="adj" fmla="val 15614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Parallelogram 40">
            <a:extLst>
              <a:ext uri="{FF2B5EF4-FFF2-40B4-BE49-F238E27FC236}">
                <a16:creationId xmlns:a16="http://schemas.microsoft.com/office/drawing/2014/main" xmlns="" id="{FA1E9BFC-08CC-49B1-8718-C44A73138F46}"/>
              </a:ext>
            </a:extLst>
          </p:cNvPr>
          <p:cNvSpPr/>
          <p:nvPr/>
        </p:nvSpPr>
        <p:spPr>
          <a:xfrm rot="5400000" flipV="1">
            <a:off x="9079142" y="3152511"/>
            <a:ext cx="3474712" cy="293651"/>
          </a:xfrm>
          <a:prstGeom prst="parallelogram">
            <a:avLst>
              <a:gd name="adj" fmla="val 15614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Parallelogram 41">
            <a:extLst>
              <a:ext uri="{FF2B5EF4-FFF2-40B4-BE49-F238E27FC236}">
                <a16:creationId xmlns:a16="http://schemas.microsoft.com/office/drawing/2014/main" xmlns="" id="{0249DD7D-C817-4A70-BEA8-5FF462D4B7D5}"/>
              </a:ext>
            </a:extLst>
          </p:cNvPr>
          <p:cNvSpPr/>
          <p:nvPr/>
        </p:nvSpPr>
        <p:spPr>
          <a:xfrm rot="5400000" flipV="1">
            <a:off x="3935594" y="3218533"/>
            <a:ext cx="3557874" cy="244774"/>
          </a:xfrm>
          <a:prstGeom prst="parallelogram">
            <a:avLst>
              <a:gd name="adj" fmla="val 15614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Parallelogram 72">
            <a:extLst>
              <a:ext uri="{FF2B5EF4-FFF2-40B4-BE49-F238E27FC236}">
                <a16:creationId xmlns:a16="http://schemas.microsoft.com/office/drawing/2014/main" xmlns="" id="{6D267C70-D0DA-41CB-B894-82BC283ADAB6}"/>
              </a:ext>
            </a:extLst>
          </p:cNvPr>
          <p:cNvSpPr/>
          <p:nvPr/>
        </p:nvSpPr>
        <p:spPr>
          <a:xfrm rot="5400000" flipV="1">
            <a:off x="1452968" y="3234662"/>
            <a:ext cx="3532945" cy="187587"/>
          </a:xfrm>
          <a:prstGeom prst="parallelogram">
            <a:avLst>
              <a:gd name="adj" fmla="val 156147"/>
            </a:avLst>
          </a:prstGeom>
          <a:solidFill>
            <a:srgbClr val="01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6" name="Group 73">
            <a:extLst>
              <a:ext uri="{FF2B5EF4-FFF2-40B4-BE49-F238E27FC236}">
                <a16:creationId xmlns:a16="http://schemas.microsoft.com/office/drawing/2014/main" xmlns="" id="{01A57D1B-50D9-4555-B07C-D37960E6255C}"/>
              </a:ext>
            </a:extLst>
          </p:cNvPr>
          <p:cNvGrpSpPr/>
          <p:nvPr/>
        </p:nvGrpSpPr>
        <p:grpSpPr>
          <a:xfrm>
            <a:off x="999225" y="3106584"/>
            <a:ext cx="2064414" cy="1754326"/>
            <a:chOff x="-3417827" y="1219759"/>
            <a:chExt cx="6687851" cy="3277674"/>
          </a:xfrm>
        </p:grpSpPr>
        <p:sp>
          <p:nvSpPr>
            <p:cNvPr id="17" name="TextBox 74">
              <a:extLst>
                <a:ext uri="{FF2B5EF4-FFF2-40B4-BE49-F238E27FC236}">
                  <a16:creationId xmlns:a16="http://schemas.microsoft.com/office/drawing/2014/main" xmlns="" id="{61C50353-2E0E-41E5-860B-52DFB75A0C6F}"/>
                </a:ext>
              </a:extLst>
            </p:cNvPr>
            <p:cNvSpPr txBox="1"/>
            <p:nvPr/>
          </p:nvSpPr>
          <p:spPr>
            <a:xfrm>
              <a:off x="-3417827" y="1219759"/>
              <a:ext cx="6585619" cy="32776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pl-PL" b="1" dirty="0">
                  <a:solidFill>
                    <a:schemeClr val="bg1"/>
                  </a:solidFill>
                </a:rPr>
                <a:t>Odbywa się na podstawie regulaminu konkursu, który określa m.in. kryteria oceny wniosków</a:t>
              </a:r>
            </a:p>
          </p:txBody>
        </p:sp>
        <p:sp>
          <p:nvSpPr>
            <p:cNvPr id="18" name="TextBox 75">
              <a:extLst>
                <a:ext uri="{FF2B5EF4-FFF2-40B4-BE49-F238E27FC236}">
                  <a16:creationId xmlns:a16="http://schemas.microsoft.com/office/drawing/2014/main" xmlns="" id="{77A5890B-EC7D-427C-86DC-6563D8EE2D95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307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TextBox 77">
            <a:extLst>
              <a:ext uri="{FF2B5EF4-FFF2-40B4-BE49-F238E27FC236}">
                <a16:creationId xmlns:a16="http://schemas.microsoft.com/office/drawing/2014/main" xmlns="" id="{97D3BE91-8052-4F65-B125-7DEA73B92E52}"/>
              </a:ext>
            </a:extLst>
          </p:cNvPr>
          <p:cNvSpPr txBox="1"/>
          <p:nvPr/>
        </p:nvSpPr>
        <p:spPr>
          <a:xfrm>
            <a:off x="3494909" y="3106584"/>
            <a:ext cx="2063686" cy="203132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Przeprowadzany jest za pomocą systemu teleinformatycznego ABM, który będzie dostępny stronie www.abm.gov.pl </a:t>
            </a: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23" name="TextBox 80">
            <a:extLst>
              <a:ext uri="{FF2B5EF4-FFF2-40B4-BE49-F238E27FC236}">
                <a16:creationId xmlns:a16="http://schemas.microsoft.com/office/drawing/2014/main" xmlns="" id="{62E45D6A-B000-4A87-8745-7465378C94C8}"/>
              </a:ext>
            </a:extLst>
          </p:cNvPr>
          <p:cNvSpPr txBox="1"/>
          <p:nvPr/>
        </p:nvSpPr>
        <p:spPr>
          <a:xfrm>
            <a:off x="6121228" y="3106584"/>
            <a:ext cx="1779595" cy="147732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Wniosek musi mieć formę dokumentu elektronicznego </a:t>
            </a: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28" name="TextBox 83">
            <a:extLst>
              <a:ext uri="{FF2B5EF4-FFF2-40B4-BE49-F238E27FC236}">
                <a16:creationId xmlns:a16="http://schemas.microsoft.com/office/drawing/2014/main" xmlns="" id="{CF2BEF5E-FAEC-4684-8F7D-31A01918EAF0}"/>
              </a:ext>
            </a:extLst>
          </p:cNvPr>
          <p:cNvSpPr txBox="1"/>
          <p:nvPr/>
        </p:nvSpPr>
        <p:spPr>
          <a:xfrm>
            <a:off x="8377684" y="3403932"/>
            <a:ext cx="2310053" cy="147732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Wniosek o dofinansowanie należy złożyć w terminie od </a:t>
            </a:r>
            <a:br>
              <a:rPr lang="pl-PL" b="1" dirty="0">
                <a:solidFill>
                  <a:schemeClr val="bg1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>do 29.11.2019 r. </a:t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>do godz. 12.00</a:t>
            </a:r>
          </a:p>
        </p:txBody>
      </p:sp>
      <p:sp>
        <p:nvSpPr>
          <p:cNvPr id="35" name="Rectangle 7">
            <a:extLst>
              <a:ext uri="{FF2B5EF4-FFF2-40B4-BE49-F238E27FC236}">
                <a16:creationId xmlns:a16="http://schemas.microsoft.com/office/drawing/2014/main" xmlns="" id="{3BB213C0-01FB-40E1-82BC-6A9DA557018F}"/>
              </a:ext>
            </a:extLst>
          </p:cNvPr>
          <p:cNvSpPr/>
          <p:nvPr/>
        </p:nvSpPr>
        <p:spPr>
          <a:xfrm>
            <a:off x="6593343" y="1714994"/>
            <a:ext cx="652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sz="135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8" name="Rectangle 89">
            <a:extLst>
              <a:ext uri="{FF2B5EF4-FFF2-40B4-BE49-F238E27FC236}">
                <a16:creationId xmlns:a16="http://schemas.microsoft.com/office/drawing/2014/main" xmlns="" id="{6F7456F1-C822-414C-AFB5-E7E5D7664B60}"/>
              </a:ext>
            </a:extLst>
          </p:cNvPr>
          <p:cNvSpPr/>
          <p:nvPr/>
        </p:nvSpPr>
        <p:spPr>
          <a:xfrm>
            <a:off x="9176250" y="1712640"/>
            <a:ext cx="652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04</a:t>
            </a:r>
            <a:endParaRPr lang="en-US" sz="135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Rectangle 90">
            <a:extLst>
              <a:ext uri="{FF2B5EF4-FFF2-40B4-BE49-F238E27FC236}">
                <a16:creationId xmlns:a16="http://schemas.microsoft.com/office/drawing/2014/main" xmlns="" id="{306FEB65-52CE-4852-8F81-1B7F2039CB6D}"/>
              </a:ext>
            </a:extLst>
          </p:cNvPr>
          <p:cNvSpPr/>
          <p:nvPr/>
        </p:nvSpPr>
        <p:spPr>
          <a:xfrm>
            <a:off x="4127031" y="1712640"/>
            <a:ext cx="652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lang="en-US" sz="13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Rectangle 91">
            <a:extLst>
              <a:ext uri="{FF2B5EF4-FFF2-40B4-BE49-F238E27FC236}">
                <a16:creationId xmlns:a16="http://schemas.microsoft.com/office/drawing/2014/main" xmlns="" id="{F7350E60-F009-489C-AC8A-B9E1A8263601}"/>
              </a:ext>
            </a:extLst>
          </p:cNvPr>
          <p:cNvSpPr/>
          <p:nvPr/>
        </p:nvSpPr>
        <p:spPr>
          <a:xfrm>
            <a:off x="1686290" y="1735848"/>
            <a:ext cx="652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01</a:t>
            </a:r>
            <a:endParaRPr lang="en-US" sz="1350" dirty="0"/>
          </a:p>
        </p:txBody>
      </p:sp>
      <p:pic>
        <p:nvPicPr>
          <p:cNvPr id="3" name="Grafika 2" descr="Otwarta książka">
            <a:extLst>
              <a:ext uri="{FF2B5EF4-FFF2-40B4-BE49-F238E27FC236}">
                <a16:creationId xmlns:a16="http://schemas.microsoft.com/office/drawing/2014/main" xmlns="" id="{FBA7E4E0-87B0-49A4-95BF-6E964AA6D3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84733" y="2294844"/>
            <a:ext cx="784489" cy="784489"/>
          </a:xfrm>
          <a:prstGeom prst="rect">
            <a:avLst/>
          </a:prstGeom>
        </p:spPr>
      </p:pic>
      <p:pic>
        <p:nvPicPr>
          <p:cNvPr id="5" name="Grafika 4" descr="Stoper">
            <a:extLst>
              <a:ext uri="{FF2B5EF4-FFF2-40B4-BE49-F238E27FC236}">
                <a16:creationId xmlns:a16="http://schemas.microsoft.com/office/drawing/2014/main" xmlns="" id="{22035A6B-C34A-4B42-B3B1-C508CDD20D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075510" y="2210607"/>
            <a:ext cx="914400" cy="914400"/>
          </a:xfrm>
          <a:prstGeom prst="rect">
            <a:avLst/>
          </a:prstGeom>
        </p:spPr>
      </p:pic>
      <p:pic>
        <p:nvPicPr>
          <p:cNvPr id="41" name="Grafika 40" descr="Poczta e-mail">
            <a:extLst>
              <a:ext uri="{FF2B5EF4-FFF2-40B4-BE49-F238E27FC236}">
                <a16:creationId xmlns:a16="http://schemas.microsoft.com/office/drawing/2014/main" xmlns="" id="{E967B5EE-A2F9-4427-8C3A-37472061730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495258" y="2294844"/>
            <a:ext cx="855529" cy="855529"/>
          </a:xfrm>
          <a:prstGeom prst="rect">
            <a:avLst/>
          </a:prstGeom>
        </p:spPr>
      </p:pic>
      <p:pic>
        <p:nvPicPr>
          <p:cNvPr id="43" name="Grafika 42" descr="Internet">
            <a:extLst>
              <a:ext uri="{FF2B5EF4-FFF2-40B4-BE49-F238E27FC236}">
                <a16:creationId xmlns:a16="http://schemas.microsoft.com/office/drawing/2014/main" xmlns="" id="{E627F1E9-49FD-4816-8E00-D4EF21D5B9F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997982" y="223597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7821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Łącznik prosty 61">
            <a:extLst>
              <a:ext uri="{FF2B5EF4-FFF2-40B4-BE49-F238E27FC236}">
                <a16:creationId xmlns:a16="http://schemas.microsoft.com/office/drawing/2014/main" xmlns="" id="{0F47CDC1-5580-4B4B-85CE-D208ED3F38A7}"/>
              </a:ext>
            </a:extLst>
          </p:cNvPr>
          <p:cNvCxnSpPr>
            <a:cxnSpLocks/>
            <a:endCxn id="10" idx="4"/>
          </p:cNvCxnSpPr>
          <p:nvPr/>
        </p:nvCxnSpPr>
        <p:spPr>
          <a:xfrm flipV="1">
            <a:off x="6184767" y="3551598"/>
            <a:ext cx="1872" cy="1769661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xmlns="" id="{6752B786-4014-5642-88E1-60BC8BD45E53}"/>
              </a:ext>
            </a:extLst>
          </p:cNvPr>
          <p:cNvCxnSpPr>
            <a:cxnSpLocks/>
          </p:cNvCxnSpPr>
          <p:nvPr/>
        </p:nvCxnSpPr>
        <p:spPr>
          <a:xfrm>
            <a:off x="1941792" y="2081295"/>
            <a:ext cx="3842209" cy="789308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>
            <a:extLst>
              <a:ext uri="{FF2B5EF4-FFF2-40B4-BE49-F238E27FC236}">
                <a16:creationId xmlns:a16="http://schemas.microsoft.com/office/drawing/2014/main" xmlns="" id="{A18F561E-CA8C-2F4D-950B-E0847627CDF4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3890795" y="2954811"/>
            <a:ext cx="1841409" cy="536589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>
            <a:extLst>
              <a:ext uri="{FF2B5EF4-FFF2-40B4-BE49-F238E27FC236}">
                <a16:creationId xmlns:a16="http://schemas.microsoft.com/office/drawing/2014/main" xmlns="" id="{C1DBBD24-88AF-FA45-A11F-1055CF231288}"/>
              </a:ext>
            </a:extLst>
          </p:cNvPr>
          <p:cNvCxnSpPr>
            <a:cxnSpLocks/>
          </p:cNvCxnSpPr>
          <p:nvPr/>
        </p:nvCxnSpPr>
        <p:spPr>
          <a:xfrm flipV="1">
            <a:off x="4089662" y="3207594"/>
            <a:ext cx="1686420" cy="1155715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>
            <a:extLst>
              <a:ext uri="{FF2B5EF4-FFF2-40B4-BE49-F238E27FC236}">
                <a16:creationId xmlns:a16="http://schemas.microsoft.com/office/drawing/2014/main" xmlns="" id="{C4923154-754A-BE49-9397-367A77A9EA1C}"/>
              </a:ext>
            </a:extLst>
          </p:cNvPr>
          <p:cNvCxnSpPr>
            <a:cxnSpLocks/>
          </p:cNvCxnSpPr>
          <p:nvPr/>
        </p:nvCxnSpPr>
        <p:spPr>
          <a:xfrm flipH="1" flipV="1">
            <a:off x="6059730" y="1627024"/>
            <a:ext cx="20799" cy="1029616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>
            <a:extLst>
              <a:ext uri="{FF2B5EF4-FFF2-40B4-BE49-F238E27FC236}">
                <a16:creationId xmlns:a16="http://schemas.microsoft.com/office/drawing/2014/main" xmlns="" id="{F1662E49-3441-2049-AFC0-A5362EEA7F68}"/>
              </a:ext>
            </a:extLst>
          </p:cNvPr>
          <p:cNvCxnSpPr>
            <a:cxnSpLocks/>
            <a:endCxn id="26" idx="1"/>
          </p:cNvCxnSpPr>
          <p:nvPr/>
        </p:nvCxnSpPr>
        <p:spPr>
          <a:xfrm flipV="1">
            <a:off x="6589276" y="1991456"/>
            <a:ext cx="1725177" cy="827535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xmlns="" id="{37AB64FC-92FD-F942-B0AA-2390C11094C2}"/>
              </a:ext>
            </a:extLst>
          </p:cNvPr>
          <p:cNvCxnSpPr>
            <a:cxnSpLocks/>
          </p:cNvCxnSpPr>
          <p:nvPr/>
        </p:nvCxnSpPr>
        <p:spPr>
          <a:xfrm>
            <a:off x="3349860" y="1566409"/>
            <a:ext cx="2426222" cy="1252582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128878"/>
            <a:ext cx="12167620" cy="748246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Co m.in. może być kosztem kwalifikowalnym w projekcie?</a:t>
            </a:r>
          </a:p>
        </p:txBody>
      </p:sp>
      <p:grpSp>
        <p:nvGrpSpPr>
          <p:cNvPr id="19" name="Grupa 18">
            <a:extLst>
              <a:ext uri="{FF2B5EF4-FFF2-40B4-BE49-F238E27FC236}">
                <a16:creationId xmlns:a16="http://schemas.microsoft.com/office/drawing/2014/main" xmlns="" id="{795D45FF-FAA6-654A-AF65-DA3C7577E5BF}"/>
              </a:ext>
            </a:extLst>
          </p:cNvPr>
          <p:cNvGrpSpPr/>
          <p:nvPr/>
        </p:nvGrpSpPr>
        <p:grpSpPr>
          <a:xfrm>
            <a:off x="5689185" y="2556691"/>
            <a:ext cx="994907" cy="994907"/>
            <a:chOff x="5454630" y="2051615"/>
            <a:chExt cx="994907" cy="994907"/>
          </a:xfrm>
          <a:solidFill>
            <a:srgbClr val="002060"/>
          </a:solidFill>
        </p:grpSpPr>
        <p:sp>
          <p:nvSpPr>
            <p:cNvPr id="10" name="Owal 9">
              <a:extLst>
                <a:ext uri="{FF2B5EF4-FFF2-40B4-BE49-F238E27FC236}">
                  <a16:creationId xmlns:a16="http://schemas.microsoft.com/office/drawing/2014/main" xmlns="" id="{C63538B2-6242-9D48-BBF1-9E1388B79B0A}"/>
                </a:ext>
              </a:extLst>
            </p:cNvPr>
            <p:cNvSpPr/>
            <p:nvPr/>
          </p:nvSpPr>
          <p:spPr>
            <a:xfrm>
              <a:off x="5454630" y="2051615"/>
              <a:ext cx="994907" cy="9949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b="1"/>
            </a:p>
          </p:txBody>
        </p:sp>
        <p:pic>
          <p:nvPicPr>
            <p:cNvPr id="88" name="Obraz 87">
              <a:extLst>
                <a:ext uri="{FF2B5EF4-FFF2-40B4-BE49-F238E27FC236}">
                  <a16:creationId xmlns:a16="http://schemas.microsoft.com/office/drawing/2014/main" xmlns="" id="{E81047BC-B573-9846-A260-3A3707FD57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71127" y="2268112"/>
              <a:ext cx="561913" cy="561913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6" name="pole tekstowe 25"/>
          <p:cNvSpPr txBox="1"/>
          <p:nvPr/>
        </p:nvSpPr>
        <p:spPr>
          <a:xfrm>
            <a:off x="8314453" y="1729846"/>
            <a:ext cx="3758337" cy="523220"/>
          </a:xfrm>
          <a:prstGeom prst="rect">
            <a:avLst/>
          </a:prstGeom>
          <a:noFill/>
          <a:ln>
            <a:solidFill>
              <a:srgbClr val="00AFF4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400" dirty="0"/>
              <a:t>Koszty wszystkich procedur medycznych przewidzianych protokołem badania klinicznego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413500" y="3122068"/>
            <a:ext cx="3477295" cy="738664"/>
          </a:xfrm>
          <a:prstGeom prst="rect">
            <a:avLst/>
          </a:prstGeom>
          <a:noFill/>
          <a:ln>
            <a:solidFill>
              <a:srgbClr val="00AFF4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/>
              <a:t>Koszty zakupu/wytworzenia leków lub, które weryfikowane będą w badaniu klinicznym, zakup placebo, koszty utylizacji leków</a:t>
            </a:r>
          </a:p>
        </p:txBody>
      </p:sp>
      <p:sp>
        <p:nvSpPr>
          <p:cNvPr id="34" name="pole tekstowe 33"/>
          <p:cNvSpPr txBox="1"/>
          <p:nvPr/>
        </p:nvSpPr>
        <p:spPr>
          <a:xfrm>
            <a:off x="8302580" y="4446556"/>
            <a:ext cx="3644721" cy="738664"/>
          </a:xfrm>
          <a:prstGeom prst="rect">
            <a:avLst/>
          </a:prstGeom>
          <a:noFill/>
          <a:ln>
            <a:solidFill>
              <a:srgbClr val="00AFF4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400" dirty="0"/>
              <a:t>Koszty wynagrodzenia personelu medycznego zaangażowanego przy realizacji projektu niekomercyjnego badania klinicznego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4715846" y="5321259"/>
            <a:ext cx="3329027" cy="954107"/>
          </a:xfrm>
          <a:prstGeom prst="rect">
            <a:avLst/>
          </a:prstGeom>
          <a:noFill/>
          <a:ln>
            <a:solidFill>
              <a:srgbClr val="00AFF4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/>
              <a:t>Koszty przygotowania badania, w tym koszty opracowania protokołu badawczego, SOP-ów, kompletu dokumentacji badania, koszty URPL i komisji bioetycznych</a:t>
            </a:r>
          </a:p>
        </p:txBody>
      </p:sp>
      <p:sp>
        <p:nvSpPr>
          <p:cNvPr id="51" name="pole tekstowe 50"/>
          <p:cNvSpPr txBox="1"/>
          <p:nvPr/>
        </p:nvSpPr>
        <p:spPr>
          <a:xfrm>
            <a:off x="4900403" y="1380803"/>
            <a:ext cx="2276730" cy="307777"/>
          </a:xfrm>
          <a:prstGeom prst="rect">
            <a:avLst/>
          </a:prstGeom>
          <a:noFill/>
          <a:ln>
            <a:solidFill>
              <a:srgbClr val="00AFF4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/>
              <a:t>Koszty zaangażowania CRO</a:t>
            </a:r>
          </a:p>
        </p:txBody>
      </p:sp>
      <p:sp>
        <p:nvSpPr>
          <p:cNvPr id="52" name="pole tekstowe 51"/>
          <p:cNvSpPr txBox="1"/>
          <p:nvPr/>
        </p:nvSpPr>
        <p:spPr>
          <a:xfrm>
            <a:off x="2521961" y="1027800"/>
            <a:ext cx="1853322" cy="523220"/>
          </a:xfrm>
          <a:prstGeom prst="rect">
            <a:avLst/>
          </a:prstGeom>
          <a:noFill/>
          <a:ln>
            <a:solidFill>
              <a:srgbClr val="00AFF4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/>
              <a:t>Koszty ubezpieczenia badania</a:t>
            </a:r>
          </a:p>
        </p:txBody>
      </p:sp>
      <p:sp>
        <p:nvSpPr>
          <p:cNvPr id="53" name="pole tekstowe 52"/>
          <p:cNvSpPr txBox="1"/>
          <p:nvPr/>
        </p:nvSpPr>
        <p:spPr>
          <a:xfrm>
            <a:off x="514017" y="1566409"/>
            <a:ext cx="1853322" cy="523220"/>
          </a:xfrm>
          <a:prstGeom prst="rect">
            <a:avLst/>
          </a:prstGeom>
          <a:noFill/>
          <a:ln>
            <a:solidFill>
              <a:srgbClr val="00AFF4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/>
              <a:t>Koszt rekrutacji uczestników badania</a:t>
            </a:r>
          </a:p>
        </p:txBody>
      </p:sp>
      <p:sp>
        <p:nvSpPr>
          <p:cNvPr id="54" name="pole tekstowe 53"/>
          <p:cNvSpPr txBox="1"/>
          <p:nvPr/>
        </p:nvSpPr>
        <p:spPr>
          <a:xfrm>
            <a:off x="8917412" y="3005787"/>
            <a:ext cx="1639722" cy="523220"/>
          </a:xfrm>
          <a:prstGeom prst="rect">
            <a:avLst/>
          </a:prstGeom>
          <a:noFill/>
          <a:ln>
            <a:solidFill>
              <a:srgbClr val="00AFF4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/>
              <a:t>Koszty usług eksperckich </a:t>
            </a:r>
          </a:p>
        </p:txBody>
      </p:sp>
      <p:sp>
        <p:nvSpPr>
          <p:cNvPr id="3" name="pole tekstowe 2"/>
          <p:cNvSpPr txBox="1"/>
          <p:nvPr/>
        </p:nvSpPr>
        <p:spPr>
          <a:xfrm rot="10800000" flipV="1">
            <a:off x="244699" y="4229937"/>
            <a:ext cx="3975266" cy="1600438"/>
          </a:xfrm>
          <a:prstGeom prst="rect">
            <a:avLst/>
          </a:prstGeom>
          <a:noFill/>
          <a:ln>
            <a:solidFill>
              <a:srgbClr val="00AFF4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/>
              <a:t>Koszty związane z administrowaniem badaniem klinicznym, w tym prowadzenie Karty Obserwacyjnej Pacjenta (</a:t>
            </a:r>
            <a:r>
              <a:rPr lang="pl-PL" sz="1400" dirty="0" err="1"/>
              <a:t>eCRF</a:t>
            </a:r>
            <a:r>
              <a:rPr lang="pl-PL" sz="1400" dirty="0"/>
              <a:t>), programów </a:t>
            </a:r>
            <a:r>
              <a:rPr lang="pl-PL" sz="1400" dirty="0" err="1" smtClean="0"/>
              <a:t>biostatystcznych</a:t>
            </a:r>
            <a:r>
              <a:rPr lang="pl-PL" sz="1400" dirty="0"/>
              <a:t>, wynagrodzenie monitorów, audytorów, osób nadzorujących bezpieczeństwo farmakoterapii </a:t>
            </a:r>
            <a:r>
              <a:rPr lang="pl-PL" sz="1400" dirty="0" err="1"/>
              <a:t>PhV</a:t>
            </a:r>
            <a:r>
              <a:rPr lang="pl-PL" sz="1400" dirty="0"/>
              <a:t>, </a:t>
            </a:r>
            <a:r>
              <a:rPr lang="pl-PL" sz="1400"/>
              <a:t>biostatystyka </a:t>
            </a:r>
            <a:r>
              <a:rPr lang="pl-PL" sz="1400" smtClean="0"/>
              <a:t>i </a:t>
            </a:r>
            <a:r>
              <a:rPr lang="pl-PL" sz="1400" dirty="0"/>
              <a:t>koordynatorów badania, inne programy IT do zarzadzania projektem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165206" y="850837"/>
            <a:ext cx="3477295" cy="738664"/>
          </a:xfrm>
          <a:prstGeom prst="rect">
            <a:avLst/>
          </a:prstGeom>
          <a:noFill/>
          <a:ln>
            <a:solidFill>
              <a:srgbClr val="00AFF4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400" dirty="0"/>
              <a:t>Koszty zakupu niezbędnej infrastruktury badawczej, w tym wyposażenia laboratoriów (20% kosztów projektu)</a:t>
            </a:r>
          </a:p>
        </p:txBody>
      </p:sp>
      <p:cxnSp>
        <p:nvCxnSpPr>
          <p:cNvPr id="7" name="Łącznik prosty 6"/>
          <p:cNvCxnSpPr>
            <a:cxnSpLocks/>
            <a:endCxn id="4" idx="1"/>
          </p:cNvCxnSpPr>
          <p:nvPr/>
        </p:nvCxnSpPr>
        <p:spPr>
          <a:xfrm flipV="1">
            <a:off x="6350818" y="1220169"/>
            <a:ext cx="1814388" cy="1374017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>
            <a:cxnSpLocks/>
            <a:stCxn id="10" idx="5"/>
          </p:cNvCxnSpPr>
          <p:nvPr/>
        </p:nvCxnSpPr>
        <p:spPr>
          <a:xfrm>
            <a:off x="6538391" y="3405897"/>
            <a:ext cx="2906151" cy="1040659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xmlns="" id="{C6FEFBB6-6B3E-486D-8B05-43C99E77DBAA}"/>
              </a:ext>
            </a:extLst>
          </p:cNvPr>
          <p:cNvCxnSpPr>
            <a:cxnSpLocks/>
          </p:cNvCxnSpPr>
          <p:nvPr/>
        </p:nvCxnSpPr>
        <p:spPr>
          <a:xfrm>
            <a:off x="6672249" y="3041341"/>
            <a:ext cx="2245163" cy="103524"/>
          </a:xfrm>
          <a:prstGeom prst="line">
            <a:avLst/>
          </a:prstGeom>
          <a:ln>
            <a:solidFill>
              <a:srgbClr val="355D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2463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" presetID="2" presetClass="entr" presetSubtype="1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5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1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4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5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1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4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olny kształt 10"/>
          <p:cNvSpPr/>
          <p:nvPr/>
        </p:nvSpPr>
        <p:spPr>
          <a:xfrm>
            <a:off x="3719711" y="616411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85" tIns="19685" rIns="19685" bIns="1968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kern="1200" dirty="0"/>
              <a:t>Kryteria oceny projektu</a:t>
            </a:r>
          </a:p>
        </p:txBody>
      </p:sp>
      <p:sp>
        <p:nvSpPr>
          <p:cNvPr id="12" name="Dowolny kształt 11"/>
          <p:cNvSpPr/>
          <p:nvPr/>
        </p:nvSpPr>
        <p:spPr>
          <a:xfrm>
            <a:off x="5492258" y="4281788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85" tIns="19685" rIns="19685" bIns="1968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dirty="0"/>
              <a:t>Kryteria szczegółowe</a:t>
            </a:r>
            <a:endParaRPr lang="pl-PL" sz="2400" kern="1200" dirty="0"/>
          </a:p>
        </p:txBody>
      </p:sp>
      <p:sp>
        <p:nvSpPr>
          <p:cNvPr id="13" name="Dowolny kształt 12"/>
          <p:cNvSpPr/>
          <p:nvPr/>
        </p:nvSpPr>
        <p:spPr>
          <a:xfrm>
            <a:off x="8888189" y="4281788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85" tIns="19685" rIns="19685" bIns="1968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dirty="0"/>
              <a:t>Kryteria premiujące </a:t>
            </a:r>
            <a:endParaRPr lang="pl-PL" sz="2400" kern="1200" dirty="0"/>
          </a:p>
        </p:txBody>
      </p:sp>
      <p:sp>
        <p:nvSpPr>
          <p:cNvPr id="14" name="Dowolny kształt 13"/>
          <p:cNvSpPr/>
          <p:nvPr/>
        </p:nvSpPr>
        <p:spPr>
          <a:xfrm>
            <a:off x="5149692" y="2250764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85" tIns="19685" rIns="19685" bIns="1968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kern="1200" dirty="0"/>
              <a:t>Merytoryczne</a:t>
            </a:r>
          </a:p>
        </p:txBody>
      </p:sp>
      <p:sp>
        <p:nvSpPr>
          <p:cNvPr id="15" name="Dowolny kształt 14"/>
          <p:cNvSpPr/>
          <p:nvPr/>
        </p:nvSpPr>
        <p:spPr>
          <a:xfrm>
            <a:off x="2386106" y="2378355"/>
            <a:ext cx="2316824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85" tIns="19685" rIns="19685" bIns="1968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kern="1200" dirty="0"/>
              <a:t>Formalne</a:t>
            </a:r>
          </a:p>
        </p:txBody>
      </p:sp>
      <p:sp>
        <p:nvSpPr>
          <p:cNvPr id="22" name="Dowolny kształt 21"/>
          <p:cNvSpPr/>
          <p:nvPr/>
        </p:nvSpPr>
        <p:spPr>
          <a:xfrm>
            <a:off x="1996711" y="4284147"/>
            <a:ext cx="2475905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85" tIns="19685" rIns="19685" bIns="19685" numCol="1" spcCol="1270" anchor="ctr" anchorCtr="0">
            <a:noAutofit/>
          </a:bodyPr>
          <a:lstStyle/>
          <a:p>
            <a:pPr lvl="0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dirty="0"/>
              <a:t>Kryteria ustawowe </a:t>
            </a:r>
            <a:endParaRPr lang="pl-PL" sz="2400" kern="1200" dirty="0"/>
          </a:p>
        </p:txBody>
      </p:sp>
      <p:cxnSp>
        <p:nvCxnSpPr>
          <p:cNvPr id="29" name="Łącznik prosty 28"/>
          <p:cNvCxnSpPr/>
          <p:nvPr/>
        </p:nvCxnSpPr>
        <p:spPr>
          <a:xfrm flipH="1" flipV="1">
            <a:off x="6633365" y="3432628"/>
            <a:ext cx="47038" cy="628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8">
            <a:extLst>
              <a:ext uri="{FF2B5EF4-FFF2-40B4-BE49-F238E27FC236}">
                <a16:creationId xmlns:a16="http://schemas.microsoft.com/office/drawing/2014/main" xmlns="" id="{DA110CC7-CBC1-4844-8A16-4A868E8CFE6F}"/>
              </a:ext>
            </a:extLst>
          </p:cNvPr>
          <p:cNvCxnSpPr>
            <a:cxnSpLocks/>
          </p:cNvCxnSpPr>
          <p:nvPr/>
        </p:nvCxnSpPr>
        <p:spPr>
          <a:xfrm>
            <a:off x="4907855" y="1830601"/>
            <a:ext cx="0" cy="1165782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8">
            <a:extLst>
              <a:ext uri="{FF2B5EF4-FFF2-40B4-BE49-F238E27FC236}">
                <a16:creationId xmlns:a16="http://schemas.microsoft.com/office/drawing/2014/main" xmlns="" id="{628C098D-C6F1-4BAD-9B76-E7F678100E3C}"/>
              </a:ext>
            </a:extLst>
          </p:cNvPr>
          <p:cNvCxnSpPr>
            <a:cxnSpLocks/>
          </p:cNvCxnSpPr>
          <p:nvPr/>
        </p:nvCxnSpPr>
        <p:spPr>
          <a:xfrm>
            <a:off x="6337836" y="3439470"/>
            <a:ext cx="0" cy="494695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847D7C4C-5008-49C2-AF46-F04ABF42813F}"/>
              </a:ext>
            </a:extLst>
          </p:cNvPr>
          <p:cNvCxnSpPr/>
          <p:nvPr/>
        </p:nvCxnSpPr>
        <p:spPr>
          <a:xfrm>
            <a:off x="4702930" y="2996383"/>
            <a:ext cx="446762" cy="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xmlns="" id="{87657290-F198-4A6B-BF21-49DC5F967358}"/>
              </a:ext>
            </a:extLst>
          </p:cNvPr>
          <p:cNvCxnSpPr>
            <a:cxnSpLocks/>
          </p:cNvCxnSpPr>
          <p:nvPr/>
        </p:nvCxnSpPr>
        <p:spPr>
          <a:xfrm>
            <a:off x="3284471" y="3934165"/>
            <a:ext cx="7200458" cy="4171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8">
            <a:extLst>
              <a:ext uri="{FF2B5EF4-FFF2-40B4-BE49-F238E27FC236}">
                <a16:creationId xmlns:a16="http://schemas.microsoft.com/office/drawing/2014/main" xmlns="" id="{0F5D8AF3-A38D-48FC-8A2E-014F83375628}"/>
              </a:ext>
            </a:extLst>
          </p:cNvPr>
          <p:cNvCxnSpPr>
            <a:cxnSpLocks/>
          </p:cNvCxnSpPr>
          <p:nvPr/>
        </p:nvCxnSpPr>
        <p:spPr>
          <a:xfrm flipH="1">
            <a:off x="3284471" y="3929995"/>
            <a:ext cx="9841" cy="351793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8">
            <a:extLst>
              <a:ext uri="{FF2B5EF4-FFF2-40B4-BE49-F238E27FC236}">
                <a16:creationId xmlns:a16="http://schemas.microsoft.com/office/drawing/2014/main" xmlns="" id="{61723EA2-7175-46FE-9B8F-5D04F45157F9}"/>
              </a:ext>
            </a:extLst>
          </p:cNvPr>
          <p:cNvCxnSpPr>
            <a:cxnSpLocks/>
          </p:cNvCxnSpPr>
          <p:nvPr/>
        </p:nvCxnSpPr>
        <p:spPr>
          <a:xfrm flipH="1">
            <a:off x="6680402" y="3938336"/>
            <a:ext cx="9841" cy="351793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8">
            <a:extLst>
              <a:ext uri="{FF2B5EF4-FFF2-40B4-BE49-F238E27FC236}">
                <a16:creationId xmlns:a16="http://schemas.microsoft.com/office/drawing/2014/main" xmlns="" id="{4A1EB101-19C0-46C7-A71C-E50D31B742EB}"/>
              </a:ext>
            </a:extLst>
          </p:cNvPr>
          <p:cNvCxnSpPr>
            <a:cxnSpLocks/>
          </p:cNvCxnSpPr>
          <p:nvPr/>
        </p:nvCxnSpPr>
        <p:spPr>
          <a:xfrm flipH="1">
            <a:off x="10475088" y="3929994"/>
            <a:ext cx="9841" cy="351793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rostokąt 38">
            <a:extLst>
              <a:ext uri="{FF2B5EF4-FFF2-40B4-BE49-F238E27FC236}">
                <a16:creationId xmlns:a16="http://schemas.microsoft.com/office/drawing/2014/main" xmlns="" id="{8363F9A7-974B-470D-B4D6-2212FE9C6B68}"/>
              </a:ext>
            </a:extLst>
          </p:cNvPr>
          <p:cNvSpPr/>
          <p:nvPr/>
        </p:nvSpPr>
        <p:spPr>
          <a:xfrm>
            <a:off x="6794289" y="540750"/>
            <a:ext cx="6096000" cy="1651093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600" b="1" dirty="0"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Kryteria oceny </a:t>
            </a:r>
            <a:br>
              <a:rPr lang="pl-PL" sz="3600" b="1" dirty="0"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l-PL" sz="3600" b="1" dirty="0"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9737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Obraz 44">
            <a:extLst>
              <a:ext uri="{FF2B5EF4-FFF2-40B4-BE49-F238E27FC236}">
                <a16:creationId xmlns:a16="http://schemas.microsoft.com/office/drawing/2014/main" xmlns="" id="{E5DFF603-2816-804E-A163-645354E2102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2000"/>
          </a:blip>
          <a:stretch>
            <a:fillRect/>
          </a:stretch>
        </p:blipFill>
        <p:spPr>
          <a:xfrm rot="938226">
            <a:off x="1936230" y="2544967"/>
            <a:ext cx="2215384" cy="221538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438" y="467875"/>
            <a:ext cx="8000242" cy="827752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Podczas oceny formalnej sprawdzane są następujące kryteria:</a:t>
            </a:r>
          </a:p>
        </p:txBody>
      </p:sp>
      <p:sp>
        <p:nvSpPr>
          <p:cNvPr id="19" name="Owal 18">
            <a:extLst>
              <a:ext uri="{FF2B5EF4-FFF2-40B4-BE49-F238E27FC236}">
                <a16:creationId xmlns:a16="http://schemas.microsoft.com/office/drawing/2014/main" xmlns="" id="{E0D17B50-6448-1747-B3E9-BC5019BE0CF2}"/>
              </a:ext>
            </a:extLst>
          </p:cNvPr>
          <p:cNvSpPr/>
          <p:nvPr/>
        </p:nvSpPr>
        <p:spPr>
          <a:xfrm>
            <a:off x="1919859" y="1737503"/>
            <a:ext cx="978568" cy="97856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Owal 19">
            <a:extLst>
              <a:ext uri="{FF2B5EF4-FFF2-40B4-BE49-F238E27FC236}">
                <a16:creationId xmlns:a16="http://schemas.microsoft.com/office/drawing/2014/main" xmlns="" id="{C628227E-2A48-7E4E-AD34-137FAE790FE9}"/>
              </a:ext>
            </a:extLst>
          </p:cNvPr>
          <p:cNvSpPr/>
          <p:nvPr/>
        </p:nvSpPr>
        <p:spPr>
          <a:xfrm>
            <a:off x="2942134" y="2779587"/>
            <a:ext cx="978568" cy="978568"/>
          </a:xfrm>
          <a:prstGeom prst="ellipse">
            <a:avLst/>
          </a:prstGeom>
          <a:solidFill>
            <a:srgbClr val="427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1" name="Owal 20">
            <a:extLst>
              <a:ext uri="{FF2B5EF4-FFF2-40B4-BE49-F238E27FC236}">
                <a16:creationId xmlns:a16="http://schemas.microsoft.com/office/drawing/2014/main" xmlns="" id="{41D4756A-DAD5-C846-9195-486096B21E0A}"/>
              </a:ext>
            </a:extLst>
          </p:cNvPr>
          <p:cNvSpPr/>
          <p:nvPr/>
        </p:nvSpPr>
        <p:spPr>
          <a:xfrm>
            <a:off x="3433045" y="4234501"/>
            <a:ext cx="978568" cy="978568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xmlns="" id="{513C6C77-2BBE-9646-9691-E720E9F14EF5}"/>
              </a:ext>
            </a:extLst>
          </p:cNvPr>
          <p:cNvSpPr txBox="1"/>
          <p:nvPr/>
        </p:nvSpPr>
        <p:spPr>
          <a:xfrm>
            <a:off x="4003083" y="2868762"/>
            <a:ext cx="6192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Czy wniosek został złożony przez uprawniony podmiot;</a:t>
            </a:r>
            <a:endParaRPr lang="pl-PL" sz="14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xmlns="" id="{5A814B4D-040C-6B45-9AD9-1B27AB96096A}"/>
              </a:ext>
            </a:extLst>
          </p:cNvPr>
          <p:cNvSpPr txBox="1"/>
          <p:nvPr/>
        </p:nvSpPr>
        <p:spPr>
          <a:xfrm>
            <a:off x="3431418" y="1771973"/>
            <a:ext cx="7081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Czy wniosek został złożony w odpowiedniej formie oraz w terminie za pomocą systemu teleinformatycznego; </a:t>
            </a:r>
            <a:endParaRPr lang="pl-PL" sz="14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xmlns="" id="{1F4FB848-2AC8-704D-9635-310EA377359B}"/>
              </a:ext>
            </a:extLst>
          </p:cNvPr>
          <p:cNvSpPr txBox="1"/>
          <p:nvPr/>
        </p:nvSpPr>
        <p:spPr>
          <a:xfrm>
            <a:off x="4517704" y="3867532"/>
            <a:ext cx="5980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Czy wnioskodawca złożył oświadczenie o niefinansowaniu </a:t>
            </a:r>
            <a:b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i nieubieganiu się o finansowanie zadań objętych wnioskiem ze środków publicznych pochodzących z innych źródeł </a:t>
            </a:r>
            <a:b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(np. Narodowego Centrum Badań i Rozwoju, Narodowego Centrum Nauki, Narodowego Funduszu Zdrowia);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xmlns="" id="{5E2D26E0-8EAF-5240-8089-23FA27E2078A}"/>
              </a:ext>
            </a:extLst>
          </p:cNvPr>
          <p:cNvSpPr txBox="1"/>
          <p:nvPr/>
        </p:nvSpPr>
        <p:spPr>
          <a:xfrm>
            <a:off x="2213809" y="1989169"/>
            <a:ext cx="5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xmlns="" id="{67F9F404-3BFF-4042-93C8-3EA8799BEBE7}"/>
              </a:ext>
            </a:extLst>
          </p:cNvPr>
          <p:cNvSpPr txBox="1"/>
          <p:nvPr/>
        </p:nvSpPr>
        <p:spPr>
          <a:xfrm>
            <a:off x="3235786" y="3038039"/>
            <a:ext cx="5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xmlns="" id="{C777E605-A850-DA42-AFF8-709A5DE423DA}"/>
              </a:ext>
            </a:extLst>
          </p:cNvPr>
          <p:cNvSpPr txBox="1"/>
          <p:nvPr/>
        </p:nvSpPr>
        <p:spPr>
          <a:xfrm>
            <a:off x="3706433" y="4490322"/>
            <a:ext cx="5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338382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Obraz 44">
            <a:extLst>
              <a:ext uri="{FF2B5EF4-FFF2-40B4-BE49-F238E27FC236}">
                <a16:creationId xmlns:a16="http://schemas.microsoft.com/office/drawing/2014/main" xmlns="" id="{E5DFF603-2816-804E-A163-645354E2102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2000"/>
          </a:blip>
          <a:stretch>
            <a:fillRect/>
          </a:stretch>
        </p:blipFill>
        <p:spPr>
          <a:xfrm rot="938226">
            <a:off x="1938655" y="2572675"/>
            <a:ext cx="2215384" cy="221538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438" y="467875"/>
            <a:ext cx="8000242" cy="827752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Podczas oceny formalnej sprawdzane są następujące kryteria:</a:t>
            </a:r>
          </a:p>
        </p:txBody>
      </p:sp>
      <p:sp>
        <p:nvSpPr>
          <p:cNvPr id="19" name="Owal 18">
            <a:extLst>
              <a:ext uri="{FF2B5EF4-FFF2-40B4-BE49-F238E27FC236}">
                <a16:creationId xmlns:a16="http://schemas.microsoft.com/office/drawing/2014/main" xmlns="" id="{E0D17B50-6448-1747-B3E9-BC5019BE0CF2}"/>
              </a:ext>
            </a:extLst>
          </p:cNvPr>
          <p:cNvSpPr/>
          <p:nvPr/>
        </p:nvSpPr>
        <p:spPr>
          <a:xfrm>
            <a:off x="1919859" y="1737503"/>
            <a:ext cx="978568" cy="97856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Owal 19">
            <a:extLst>
              <a:ext uri="{FF2B5EF4-FFF2-40B4-BE49-F238E27FC236}">
                <a16:creationId xmlns:a16="http://schemas.microsoft.com/office/drawing/2014/main" xmlns="" id="{C628227E-2A48-7E4E-AD34-137FAE790FE9}"/>
              </a:ext>
            </a:extLst>
          </p:cNvPr>
          <p:cNvSpPr/>
          <p:nvPr/>
        </p:nvSpPr>
        <p:spPr>
          <a:xfrm>
            <a:off x="2942134" y="2779587"/>
            <a:ext cx="978568" cy="978568"/>
          </a:xfrm>
          <a:prstGeom prst="ellipse">
            <a:avLst/>
          </a:prstGeom>
          <a:solidFill>
            <a:srgbClr val="427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1" name="Owal 20">
            <a:extLst>
              <a:ext uri="{FF2B5EF4-FFF2-40B4-BE49-F238E27FC236}">
                <a16:creationId xmlns:a16="http://schemas.microsoft.com/office/drawing/2014/main" xmlns="" id="{41D4756A-DAD5-C846-9195-486096B21E0A}"/>
              </a:ext>
            </a:extLst>
          </p:cNvPr>
          <p:cNvSpPr/>
          <p:nvPr/>
        </p:nvSpPr>
        <p:spPr>
          <a:xfrm>
            <a:off x="3433045" y="4234501"/>
            <a:ext cx="978568" cy="978568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xmlns="" id="{513C6C77-2BBE-9646-9691-E720E9F14EF5}"/>
              </a:ext>
            </a:extLst>
          </p:cNvPr>
          <p:cNvSpPr txBox="1"/>
          <p:nvPr/>
        </p:nvSpPr>
        <p:spPr>
          <a:xfrm>
            <a:off x="3975374" y="2881075"/>
            <a:ext cx="6192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Czy wszystkie pola wniosku o dofinansowanie zostały wypełnione prawidłowo;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xmlns="" id="{5A814B4D-040C-6B45-9AD9-1B27AB96096A}"/>
              </a:ext>
            </a:extLst>
          </p:cNvPr>
          <p:cNvSpPr txBox="1"/>
          <p:nvPr/>
        </p:nvSpPr>
        <p:spPr>
          <a:xfrm>
            <a:off x="3431418" y="1771973"/>
            <a:ext cx="5199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Czy wniosek wypełniono w języku polskim lub angielskim; </a:t>
            </a:r>
            <a:endParaRPr lang="pl-PL" sz="14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xmlns="" id="{1F4FB848-2AC8-704D-9635-310EA377359B}"/>
              </a:ext>
            </a:extLst>
          </p:cNvPr>
          <p:cNvSpPr txBox="1"/>
          <p:nvPr/>
        </p:nvSpPr>
        <p:spPr>
          <a:xfrm>
            <a:off x="4698079" y="4421064"/>
            <a:ext cx="5815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Wniosek zakłada rozpoczęcie projektu po 1 stycznia 2020 r.;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xmlns="" id="{5E2D26E0-8EAF-5240-8089-23FA27E2078A}"/>
              </a:ext>
            </a:extLst>
          </p:cNvPr>
          <p:cNvSpPr txBox="1"/>
          <p:nvPr/>
        </p:nvSpPr>
        <p:spPr>
          <a:xfrm>
            <a:off x="2213809" y="1989169"/>
            <a:ext cx="5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xmlns="" id="{67F9F404-3BFF-4042-93C8-3EA8799BEBE7}"/>
              </a:ext>
            </a:extLst>
          </p:cNvPr>
          <p:cNvSpPr txBox="1"/>
          <p:nvPr/>
        </p:nvSpPr>
        <p:spPr>
          <a:xfrm>
            <a:off x="3235786" y="3038039"/>
            <a:ext cx="5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xmlns="" id="{C777E605-A850-DA42-AFF8-709A5DE423DA}"/>
              </a:ext>
            </a:extLst>
          </p:cNvPr>
          <p:cNvSpPr txBox="1"/>
          <p:nvPr/>
        </p:nvSpPr>
        <p:spPr>
          <a:xfrm>
            <a:off x="3706433" y="4490322"/>
            <a:ext cx="5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7418126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Obraz 44">
            <a:extLst>
              <a:ext uri="{FF2B5EF4-FFF2-40B4-BE49-F238E27FC236}">
                <a16:creationId xmlns:a16="http://schemas.microsoft.com/office/drawing/2014/main" xmlns="" id="{E5DFF603-2816-804E-A163-645354E2102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2000"/>
          </a:blip>
          <a:stretch>
            <a:fillRect/>
          </a:stretch>
        </p:blipFill>
        <p:spPr>
          <a:xfrm rot="938226">
            <a:off x="1936230" y="2544967"/>
            <a:ext cx="2215384" cy="221538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438" y="467875"/>
            <a:ext cx="8000242" cy="827752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Podczas oceny formalnej sprawdzane są następujące kryteria:</a:t>
            </a:r>
          </a:p>
        </p:txBody>
      </p:sp>
      <p:sp>
        <p:nvSpPr>
          <p:cNvPr id="19" name="Owal 18">
            <a:extLst>
              <a:ext uri="{FF2B5EF4-FFF2-40B4-BE49-F238E27FC236}">
                <a16:creationId xmlns:a16="http://schemas.microsoft.com/office/drawing/2014/main" xmlns="" id="{E0D17B50-6448-1747-B3E9-BC5019BE0CF2}"/>
              </a:ext>
            </a:extLst>
          </p:cNvPr>
          <p:cNvSpPr/>
          <p:nvPr/>
        </p:nvSpPr>
        <p:spPr>
          <a:xfrm>
            <a:off x="1919859" y="1737503"/>
            <a:ext cx="978568" cy="97856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Owal 19">
            <a:extLst>
              <a:ext uri="{FF2B5EF4-FFF2-40B4-BE49-F238E27FC236}">
                <a16:creationId xmlns:a16="http://schemas.microsoft.com/office/drawing/2014/main" xmlns="" id="{C628227E-2A48-7E4E-AD34-137FAE790FE9}"/>
              </a:ext>
            </a:extLst>
          </p:cNvPr>
          <p:cNvSpPr/>
          <p:nvPr/>
        </p:nvSpPr>
        <p:spPr>
          <a:xfrm>
            <a:off x="2942134" y="2779587"/>
            <a:ext cx="978568" cy="978568"/>
          </a:xfrm>
          <a:prstGeom prst="ellipse">
            <a:avLst/>
          </a:prstGeom>
          <a:solidFill>
            <a:srgbClr val="427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1" name="Owal 20">
            <a:extLst>
              <a:ext uri="{FF2B5EF4-FFF2-40B4-BE49-F238E27FC236}">
                <a16:creationId xmlns:a16="http://schemas.microsoft.com/office/drawing/2014/main" xmlns="" id="{41D4756A-DAD5-C846-9195-486096B21E0A}"/>
              </a:ext>
            </a:extLst>
          </p:cNvPr>
          <p:cNvSpPr/>
          <p:nvPr/>
        </p:nvSpPr>
        <p:spPr>
          <a:xfrm>
            <a:off x="3433045" y="4234501"/>
            <a:ext cx="978568" cy="978568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xmlns="" id="{513C6C77-2BBE-9646-9691-E720E9F14EF5}"/>
              </a:ext>
            </a:extLst>
          </p:cNvPr>
          <p:cNvSpPr txBox="1"/>
          <p:nvPr/>
        </p:nvSpPr>
        <p:spPr>
          <a:xfrm>
            <a:off x="3975374" y="2881075"/>
            <a:ext cx="76624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Czy projekt przewiduje realizację niekomercyjnych badań klinicznych w co najmniej jednym </a:t>
            </a:r>
            <a:b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z następujących obszarów: pediatrii,  neonatologii,  neurologii, hematologii, radioterapii, onkologii, kardiologii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xmlns="" id="{5A814B4D-040C-6B45-9AD9-1B27AB96096A}"/>
              </a:ext>
            </a:extLst>
          </p:cNvPr>
          <p:cNvSpPr txBox="1"/>
          <p:nvPr/>
        </p:nvSpPr>
        <p:spPr>
          <a:xfrm>
            <a:off x="3139630" y="1771973"/>
            <a:ext cx="8230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Maksymalny czas trwania projektu wynosi nie dłużej niż 6 lat. </a:t>
            </a:r>
            <a:endParaRPr lang="pl-PL" sz="14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xmlns="" id="{1F4FB848-2AC8-704D-9635-310EA377359B}"/>
              </a:ext>
            </a:extLst>
          </p:cNvPr>
          <p:cNvSpPr txBox="1"/>
          <p:nvPr/>
        </p:nvSpPr>
        <p:spPr>
          <a:xfrm>
            <a:off x="4463860" y="3619740"/>
            <a:ext cx="71739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4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l-PL" sz="14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Czy Wnioskodawca przewidział monitorowanie wskaźników obowiązkowych dla konkursu i czy ich wartość jest większa niż „zero”, tj. czy wnioskodawca przewidział monitorowania następujących wskaźników: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Liczba niekomercyjnych badań klinicznych zarejestrowanych w wyniku realizacji projektu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Liczba osób objętych badaniami (liczebność populacji objętej interwencją)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Liczba podmiotów leczniczych, w których prowadzone będzie badanie kliniczne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xmlns="" id="{5E2D26E0-8EAF-5240-8089-23FA27E2078A}"/>
              </a:ext>
            </a:extLst>
          </p:cNvPr>
          <p:cNvSpPr txBox="1"/>
          <p:nvPr/>
        </p:nvSpPr>
        <p:spPr>
          <a:xfrm>
            <a:off x="2213809" y="1989169"/>
            <a:ext cx="5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xmlns="" id="{67F9F404-3BFF-4042-93C8-3EA8799BEBE7}"/>
              </a:ext>
            </a:extLst>
          </p:cNvPr>
          <p:cNvSpPr txBox="1"/>
          <p:nvPr/>
        </p:nvSpPr>
        <p:spPr>
          <a:xfrm>
            <a:off x="3235786" y="3038039"/>
            <a:ext cx="5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xmlns="" id="{C777E605-A850-DA42-AFF8-709A5DE423DA}"/>
              </a:ext>
            </a:extLst>
          </p:cNvPr>
          <p:cNvSpPr txBox="1"/>
          <p:nvPr/>
        </p:nvSpPr>
        <p:spPr>
          <a:xfrm>
            <a:off x="3706433" y="4490322"/>
            <a:ext cx="5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</a:t>
            </a:r>
          </a:p>
        </p:txBody>
      </p:sp>
    </p:spTree>
    <p:extLst>
      <p:ext uri="{BB962C8B-B14F-4D97-AF65-F5344CB8AC3E}">
        <p14:creationId xmlns:p14="http://schemas.microsoft.com/office/powerpoint/2010/main" val="17446146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rostokąt 25">
            <a:extLst>
              <a:ext uri="{FF2B5EF4-FFF2-40B4-BE49-F238E27FC236}">
                <a16:creationId xmlns:a16="http://schemas.microsoft.com/office/drawing/2014/main" xmlns="" id="{DD20991C-08DE-4987-9ED0-01F7F742BBBE}"/>
              </a:ext>
            </a:extLst>
          </p:cNvPr>
          <p:cNvSpPr/>
          <p:nvPr/>
        </p:nvSpPr>
        <p:spPr>
          <a:xfrm>
            <a:off x="8418346" y="2354263"/>
            <a:ext cx="251851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Kryteria premiujące</a:t>
            </a: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xmlns="" id="{082E6D4D-A6D9-4374-AFEE-CA00E0518545}"/>
              </a:ext>
            </a:extLst>
          </p:cNvPr>
          <p:cNvSpPr/>
          <p:nvPr/>
        </p:nvSpPr>
        <p:spPr>
          <a:xfrm>
            <a:off x="5616640" y="2354263"/>
            <a:ext cx="266087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Kryteria szczegółowe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xmlns="" id="{3B55B6C6-E5A3-4892-85A8-114DB15BB117}"/>
              </a:ext>
            </a:extLst>
          </p:cNvPr>
          <p:cNvSpPr/>
          <p:nvPr/>
        </p:nvSpPr>
        <p:spPr>
          <a:xfrm>
            <a:off x="2758441" y="2354263"/>
            <a:ext cx="266087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lvl="2" algn="ctr" defTabSz="179388"/>
            <a:r>
              <a:rPr lang="pl-PL" b="1" dirty="0"/>
              <a:t>Kryteria ustawowe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98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Lato" panose="020F05020202040302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Kryteria oceny merytorycznej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9805F3EC-C7C5-CE43-A419-088DB54C6D8A}"/>
              </a:ext>
            </a:extLst>
          </p:cNvPr>
          <p:cNvSpPr/>
          <p:nvPr/>
        </p:nvSpPr>
        <p:spPr>
          <a:xfrm>
            <a:off x="2758441" y="3217063"/>
            <a:ext cx="2673068" cy="23720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dirty="0"/>
              <a:t>Charakter kryteriów wartościujących;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dirty="0"/>
              <a:t>Max. 130 pkt;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dirty="0"/>
              <a:t>Projekt pozytywnie oceniony musi uzyskać co najmniej 50 % łącznej punktacji oraz co najmniej 50 % punktów w każdym z poszczególnych kryteriów.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l-PL" sz="1200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058A0C8F-21A1-FE4A-8C53-FD5C95FBDFB0}"/>
              </a:ext>
            </a:extLst>
          </p:cNvPr>
          <p:cNvSpPr/>
          <p:nvPr/>
        </p:nvSpPr>
        <p:spPr>
          <a:xfrm>
            <a:off x="5616640" y="3217151"/>
            <a:ext cx="2637582" cy="23719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200" dirty="0"/>
              <a:t>Musi je spełniać każdy wniosek;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200" dirty="0"/>
              <a:t>Nie mają charakteru	 wartościującego – oceniane są</a:t>
            </a:r>
            <a:br>
              <a:rPr lang="pl-PL" sz="1200" dirty="0"/>
            </a:br>
            <a:r>
              <a:rPr lang="pl-PL" sz="1200" dirty="0"/>
              <a:t>w systemie 0-1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200" dirty="0"/>
          </a:p>
          <a:p>
            <a:pPr algn="just"/>
            <a:endParaRPr lang="pl-PL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200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B8EDC802-706A-B64E-B523-221A58974792}"/>
              </a:ext>
            </a:extLst>
          </p:cNvPr>
          <p:cNvSpPr/>
          <p:nvPr/>
        </p:nvSpPr>
        <p:spPr>
          <a:xfrm>
            <a:off x="8418346" y="3217149"/>
            <a:ext cx="2515067" cy="2371915"/>
          </a:xfrm>
          <a:prstGeom prst="rect">
            <a:avLst/>
          </a:prstGeom>
          <a:solidFill>
            <a:srgbClr val="355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/>
              <a:t>Brak spełnienia kryteriów premiujących nie oznacza odrzucenia projektu;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/>
              <a:t>Są przydzielanie projektowi jedynie w sytuacji jeśli otrzymał on pozytywną ocenę wg. kryteriów ustawowych oraz spełnia wszystkie kryteria szczegółowe. </a:t>
            </a: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xmlns="" id="{91F0586E-22E6-964D-A6D3-7D5DEB04B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345" y="3549102"/>
            <a:ext cx="1402624" cy="1402624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AC4C9DB5-8D1A-48A6-BC0D-742B44413396}"/>
              </a:ext>
            </a:extLst>
          </p:cNvPr>
          <p:cNvSpPr txBox="1"/>
          <p:nvPr/>
        </p:nvSpPr>
        <p:spPr>
          <a:xfrm flipH="1">
            <a:off x="962328" y="2513752"/>
            <a:ext cx="233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>
              <a:latin typeface="Lato" panose="020F0502020204030203" pitchFamily="34" charset="-18"/>
            </a:endParaRPr>
          </a:p>
        </p:txBody>
      </p: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xmlns="" id="{971BB8C8-60CD-479A-A34A-F360BB790674}"/>
              </a:ext>
            </a:extLst>
          </p:cNvPr>
          <p:cNvCxnSpPr>
            <a:cxnSpLocks/>
          </p:cNvCxnSpPr>
          <p:nvPr/>
        </p:nvCxnSpPr>
        <p:spPr>
          <a:xfrm>
            <a:off x="962328" y="3108960"/>
            <a:ext cx="10053144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BCCE823E-C687-49CB-BFF6-B50C01AA0FB3}"/>
              </a:ext>
            </a:extLst>
          </p:cNvPr>
          <p:cNvCxnSpPr/>
          <p:nvPr/>
        </p:nvCxnSpPr>
        <p:spPr>
          <a:xfrm>
            <a:off x="2642616" y="310896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xmlns="" id="{E697021F-D4F3-462B-AFC0-4A6E52314CC1}"/>
              </a:ext>
            </a:extLst>
          </p:cNvPr>
          <p:cNvCxnSpPr/>
          <p:nvPr/>
        </p:nvCxnSpPr>
        <p:spPr>
          <a:xfrm>
            <a:off x="5547360" y="310896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xmlns="" id="{2B8D8074-4F5F-4A77-BA6F-B0F2D2232B85}"/>
              </a:ext>
            </a:extLst>
          </p:cNvPr>
          <p:cNvCxnSpPr/>
          <p:nvPr/>
        </p:nvCxnSpPr>
        <p:spPr>
          <a:xfrm>
            <a:off x="8336280" y="3107414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xmlns="" id="{23E7F218-27DB-46FE-B0AF-226EE4024455}"/>
              </a:ext>
            </a:extLst>
          </p:cNvPr>
          <p:cNvCxnSpPr/>
          <p:nvPr/>
        </p:nvCxnSpPr>
        <p:spPr>
          <a:xfrm>
            <a:off x="11015472" y="3107414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8149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4414</TotalTime>
  <Words>958</Words>
  <Application>Microsoft Office PowerPoint</Application>
  <PresentationFormat>Panoramiczny</PresentationFormat>
  <Paragraphs>143</Paragraphs>
  <Slides>15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Lato</vt:lpstr>
      <vt:lpstr>Roboto</vt:lpstr>
      <vt:lpstr>Verdana</vt:lpstr>
      <vt:lpstr>Motyw pakietu Office</vt:lpstr>
      <vt:lpstr>Prezentacja programu PowerPoint</vt:lpstr>
      <vt:lpstr>Prezentacja programu PowerPoint</vt:lpstr>
      <vt:lpstr>Prezentacja programu PowerPoint</vt:lpstr>
      <vt:lpstr>Co m.in. może być kosztem kwalifikowalnym w projekcie?</vt:lpstr>
      <vt:lpstr>Prezentacja programu PowerPoint</vt:lpstr>
      <vt:lpstr>Podczas oceny formalnej sprawdzane są następujące kryteria:</vt:lpstr>
      <vt:lpstr>Podczas oceny formalnej sprawdzane są następujące kryteria:</vt:lpstr>
      <vt:lpstr>Podczas oceny formalnej sprawdzane są następujące kryteria:</vt:lpstr>
      <vt:lpstr>Kryteria oceny merytorycznej</vt:lpstr>
      <vt:lpstr>Kryteria ustawowe</vt:lpstr>
      <vt:lpstr>Kryteria szczegółowe </vt:lpstr>
      <vt:lpstr>Kryteria premiujące </vt:lpstr>
      <vt:lpstr>Informacje dotyczące procedury oceny wniosków: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Agencja Badań Medycznych jako narzędzie w budowie Evidence Based Healthcare</dc:title>
  <dc:creator>Sierpiński Radosław</dc:creator>
  <cp:lastModifiedBy>Piotr Gozdek</cp:lastModifiedBy>
  <cp:revision>332</cp:revision>
  <dcterms:created xsi:type="dcterms:W3CDTF">2019-03-02T22:01:35Z</dcterms:created>
  <dcterms:modified xsi:type="dcterms:W3CDTF">2019-09-19T13:46:42Z</dcterms:modified>
</cp:coreProperties>
</file>